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06"/>
  </p:notesMasterIdLst>
  <p:sldIdLst>
    <p:sldId id="256" r:id="rId2"/>
    <p:sldId id="1306" r:id="rId3"/>
    <p:sldId id="1313" r:id="rId4"/>
    <p:sldId id="2002" r:id="rId5"/>
    <p:sldId id="2006" r:id="rId6"/>
    <p:sldId id="2004" r:id="rId7"/>
    <p:sldId id="1967" r:id="rId8"/>
    <p:sldId id="1969" r:id="rId9"/>
    <p:sldId id="2056" r:id="rId10"/>
    <p:sldId id="1975" r:id="rId11"/>
    <p:sldId id="1976" r:id="rId12"/>
    <p:sldId id="1977" r:id="rId13"/>
    <p:sldId id="1979" r:id="rId14"/>
    <p:sldId id="1982" r:id="rId15"/>
    <p:sldId id="1986" r:id="rId16"/>
    <p:sldId id="1989" r:id="rId17"/>
    <p:sldId id="1990" r:id="rId18"/>
    <p:sldId id="1991" r:id="rId19"/>
    <p:sldId id="1992" r:id="rId20"/>
    <p:sldId id="2029" r:id="rId21"/>
    <p:sldId id="1995" r:id="rId22"/>
    <p:sldId id="2030" r:id="rId23"/>
    <p:sldId id="2032" r:id="rId24"/>
    <p:sldId id="2031" r:id="rId25"/>
    <p:sldId id="2028" r:id="rId26"/>
    <p:sldId id="1971" r:id="rId27"/>
    <p:sldId id="2057" r:id="rId28"/>
    <p:sldId id="1974" r:id="rId29"/>
    <p:sldId id="1978" r:id="rId30"/>
    <p:sldId id="1980" r:id="rId31"/>
    <p:sldId id="1981" r:id="rId32"/>
    <p:sldId id="1984" r:id="rId33"/>
    <p:sldId id="1985" r:id="rId34"/>
    <p:sldId id="1987" r:id="rId35"/>
    <p:sldId id="1983" r:id="rId36"/>
    <p:sldId id="2003" r:id="rId37"/>
    <p:sldId id="1312" r:id="rId38"/>
    <p:sldId id="2033" r:id="rId39"/>
    <p:sldId id="1806" r:id="rId40"/>
    <p:sldId id="1876" r:id="rId41"/>
    <p:sldId id="1807" r:id="rId42"/>
    <p:sldId id="2034" r:id="rId43"/>
    <p:sldId id="2035" r:id="rId44"/>
    <p:sldId id="2036" r:id="rId45"/>
    <p:sldId id="2037" r:id="rId46"/>
    <p:sldId id="2038" r:id="rId47"/>
    <p:sldId id="2039" r:id="rId48"/>
    <p:sldId id="2040" r:id="rId49"/>
    <p:sldId id="2041" r:id="rId50"/>
    <p:sldId id="1764" r:id="rId51"/>
    <p:sldId id="1765" r:id="rId52"/>
    <p:sldId id="1783" r:id="rId53"/>
    <p:sldId id="1872" r:id="rId54"/>
    <p:sldId id="1803" r:id="rId55"/>
    <p:sldId id="1804" r:id="rId56"/>
    <p:sldId id="1805" r:id="rId57"/>
    <p:sldId id="1808" r:id="rId58"/>
    <p:sldId id="1809" r:id="rId59"/>
    <p:sldId id="1877" r:id="rId60"/>
    <p:sldId id="1878" r:id="rId61"/>
    <p:sldId id="1812" r:id="rId62"/>
    <p:sldId id="1880" r:id="rId63"/>
    <p:sldId id="1814" r:id="rId64"/>
    <p:sldId id="1881" r:id="rId65"/>
    <p:sldId id="1815" r:id="rId66"/>
    <p:sldId id="1883" r:id="rId67"/>
    <p:sldId id="1818" r:id="rId68"/>
    <p:sldId id="1820" r:id="rId69"/>
    <p:sldId id="1884" r:id="rId70"/>
    <p:sldId id="1790" r:id="rId71"/>
    <p:sldId id="1902" r:id="rId72"/>
    <p:sldId id="1900" r:id="rId73"/>
    <p:sldId id="1901" r:id="rId74"/>
    <p:sldId id="1834" r:id="rId75"/>
    <p:sldId id="1910" r:id="rId76"/>
    <p:sldId id="1911" r:id="rId77"/>
    <p:sldId id="1912" r:id="rId78"/>
    <p:sldId id="1904" r:id="rId79"/>
    <p:sldId id="1913" r:id="rId80"/>
    <p:sldId id="1908" r:id="rId81"/>
    <p:sldId id="1914" r:id="rId82"/>
    <p:sldId id="1909" r:id="rId83"/>
    <p:sldId id="1917" r:id="rId84"/>
    <p:sldId id="1918" r:id="rId85"/>
    <p:sldId id="1919" r:id="rId86"/>
    <p:sldId id="1915" r:id="rId87"/>
    <p:sldId id="1835" r:id="rId88"/>
    <p:sldId id="1897" r:id="rId89"/>
    <p:sldId id="1929" r:id="rId90"/>
    <p:sldId id="1930" r:id="rId91"/>
    <p:sldId id="1932" r:id="rId92"/>
    <p:sldId id="1933" r:id="rId93"/>
    <p:sldId id="1937" r:id="rId94"/>
    <p:sldId id="1938" r:id="rId95"/>
    <p:sldId id="1896" r:id="rId96"/>
    <p:sldId id="1942" r:id="rId97"/>
    <p:sldId id="1798" r:id="rId98"/>
    <p:sldId id="1944" r:id="rId99"/>
    <p:sldId id="1947" r:id="rId100"/>
    <p:sldId id="1948" r:id="rId101"/>
    <p:sldId id="1955" r:id="rId102"/>
    <p:sldId id="265" r:id="rId103"/>
    <p:sldId id="1767" r:id="rId104"/>
    <p:sldId id="1968" r:id="rId10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E462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5" autoAdjust="0"/>
    <p:restoredTop sz="94660"/>
  </p:normalViewPr>
  <p:slideViewPr>
    <p:cSldViewPr snapToGrid="0">
      <p:cViewPr varScale="1">
        <p:scale>
          <a:sx n="128" d="100"/>
          <a:sy n="128" d="100"/>
        </p:scale>
        <p:origin x="3256" y="176"/>
      </p:cViewPr>
      <p:guideLst>
        <p:guide orient="horz" pos="2160"/>
        <p:guide pos="3840"/>
      </p:guideLst>
    </p:cSldViewPr>
  </p:slideViewPr>
  <p:notesTextViewPr>
    <p:cViewPr>
      <p:scale>
        <a:sx n="1" d="1"/>
        <a:sy n="1" d="1"/>
      </p:scale>
      <p:origin x="0" y="0"/>
    </p:cViewPr>
  </p:notesTextViewPr>
  <p:sorterViewPr>
    <p:cViewPr>
      <p:scale>
        <a:sx n="136" d="100"/>
        <a:sy n="136" d="100"/>
      </p:scale>
      <p:origin x="0" y="-5717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presProps" Target="presProp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viewProps" Target="view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heme" Target="theme/theme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3711D6-A39D-427C-A1F8-821D3D808D1C}" type="datetimeFigureOut">
              <a:rPr lang="en-US" smtClean="0"/>
              <a:t>4/28/20</a:t>
            </a:fld>
            <a:endParaRPr lang="fr-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E4137-9C57-4BE7-8509-9D67AAFC4A52}" type="slidenum">
              <a:rPr lang="en-US" smtClean="0"/>
              <a:t>‹#›</a:t>
            </a:fld>
            <a:endParaRPr lang="fr-CA"/>
          </a:p>
        </p:txBody>
      </p:sp>
    </p:spTree>
    <p:extLst>
      <p:ext uri="{BB962C8B-B14F-4D97-AF65-F5344CB8AC3E}">
        <p14:creationId xmlns:p14="http://schemas.microsoft.com/office/powerpoint/2010/main" val="1261519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b="1" i="0">
                <a:solidFill>
                  <a:schemeClr val="accent1"/>
                </a:solidFill>
                <a:latin typeface="Dagny OT" panose="020B0504020201020104" pitchFamily="34" charset="77"/>
              </a:defRPr>
            </a:lvl1pPr>
          </a:lstStyle>
          <a:p>
            <a:r>
              <a:rPr lang="en-US" dirty="0"/>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lvl1pPr>
              <a:defRPr b="1" i="0">
                <a:latin typeface="Dagny OT" panose="020B0504020201020104" pitchFamily="34" charset="77"/>
              </a:defRPr>
            </a:lvl1pPr>
          </a:lstStyle>
          <a:p>
            <a:r>
              <a:rPr lang="en-US" dirty="0"/>
              <a:t>Click to edit Master title style</a:t>
            </a:r>
          </a:p>
        </p:txBody>
      </p:sp>
      <p:sp>
        <p:nvSpPr>
          <p:cNvPr id="3" name="Content Placeholder 2"/>
          <p:cNvSpPr>
            <a:spLocks noGrp="1"/>
          </p:cNvSpPr>
          <p:nvPr>
            <p:ph idx="1"/>
          </p:nvPr>
        </p:nvSpPr>
        <p:spPr>
          <a:xfrm>
            <a:off x="581192" y="2180496"/>
            <a:ext cx="11029615" cy="4140767"/>
          </a:xfrm>
        </p:spPr>
        <p:txBody>
          <a:bodyPr/>
          <a:lstStyle>
            <a:lvl1pPr algn="just">
              <a:defRPr/>
            </a:lvl1pPr>
            <a:lvl2pPr algn="just">
              <a:defRPr/>
            </a:lvl2pPr>
            <a:lvl3pPr algn="just">
              <a:defRPr/>
            </a:lvl3pPr>
            <a:lvl4pPr algn="just">
              <a:defRPr/>
            </a:lvl4pPr>
            <a:lvl5pPr algn="jus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hasCustomPrompt="1"/>
          </p:nvPr>
        </p:nvSpPr>
        <p:spPr>
          <a:xfrm>
            <a:off x="581193" y="3043910"/>
            <a:ext cx="11029615" cy="1497507"/>
          </a:xfrm>
        </p:spPr>
        <p:txBody>
          <a:bodyPr anchor="b">
            <a:normAutofit/>
          </a:bodyPr>
          <a:lstStyle>
            <a:lvl1pPr algn="l">
              <a:defRPr sz="3600" b="1" i="0" cap="all">
                <a:solidFill>
                  <a:schemeClr val="accent1"/>
                </a:solidFill>
                <a:latin typeface="Dagny OT" panose="020B0504020201020104" pitchFamily="34" charset="77"/>
              </a:defRPr>
            </a:lvl1pPr>
          </a:lstStyle>
          <a:p>
            <a:r>
              <a:rPr lang="en-US" dirty="0"/>
              <a:t>title </a:t>
            </a:r>
            <a:r>
              <a:rPr lang="en-US" dirty="0" err="1"/>
              <a:t>stylClick</a:t>
            </a:r>
            <a:r>
              <a:rPr lang="en-US" dirty="0"/>
              <a:t> to edit Master 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lvl1pPr>
              <a:defRPr b="1" i="0">
                <a:latin typeface="Dagny OT" panose="020B0504020201020104" pitchFamily="34" charset="77"/>
              </a:defRPr>
            </a:lvl1pPr>
          </a:lstStyle>
          <a:p>
            <a:r>
              <a:rPr lang="en-US" dirty="0"/>
              <a:t>Click to edit Master title style</a:t>
            </a:r>
          </a:p>
        </p:txBody>
      </p:sp>
      <p:sp>
        <p:nvSpPr>
          <p:cNvPr id="3" name="Content Placeholder 2"/>
          <p:cNvSpPr>
            <a:spLocks noGrp="1"/>
          </p:cNvSpPr>
          <p:nvPr>
            <p:ph sz="half" idx="1"/>
          </p:nvPr>
        </p:nvSpPr>
        <p:spPr>
          <a:xfrm>
            <a:off x="581193" y="2228003"/>
            <a:ext cx="5422390" cy="40932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40932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endParaRPr lang="en-US"/>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lvl1pPr>
              <a:defRPr b="1" i="0">
                <a:latin typeface="Dagny OT" panose="020B0504020201020104" pitchFamily="34" charset="77"/>
              </a:defRPr>
            </a:lvl1pPr>
          </a:lstStyle>
          <a:p>
            <a:r>
              <a:rPr lang="en-US" dirty="0"/>
              <a:t>Click to edit Master title style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1" i="0">
                <a:solidFill>
                  <a:schemeClr val="accent1">
                    <a:lumMod val="75000"/>
                    <a:lumOff val="25000"/>
                  </a:schemeClr>
                </a:solidFill>
                <a:latin typeface="Dagny OT" panose="020B0504020201020104" pitchFamily="34" charset="77"/>
              </a:defRPr>
            </a:lvl1pPr>
          </a:lstStyle>
          <a:p>
            <a:r>
              <a:rPr lang="en-US" dirty="0"/>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47818" y="5155854"/>
            <a:ext cx="11029616" cy="566738"/>
          </a:xfrm>
        </p:spPr>
        <p:txBody>
          <a:bodyPr anchor="b">
            <a:normAutofit/>
          </a:bodyPr>
          <a:lstStyle>
            <a:lvl1pPr algn="l">
              <a:defRPr sz="2400" b="1" i="0">
                <a:solidFill>
                  <a:schemeClr val="accent1"/>
                </a:solidFill>
                <a:latin typeface="Dagny OT" panose="020B0504020201020104" pitchFamily="34" charset="77"/>
              </a:defRPr>
            </a:lvl1pPr>
          </a:lstStyle>
          <a:p>
            <a:r>
              <a:rPr lang="en-US" dirty="0"/>
              <a:t>Click to edit Master title style</a:t>
            </a:r>
          </a:p>
        </p:txBody>
      </p:sp>
      <p:sp>
        <p:nvSpPr>
          <p:cNvPr id="3" name="Picture Placeholder 2"/>
          <p:cNvSpPr>
            <a:spLocks noGrp="1" noChangeAspect="1"/>
          </p:cNvSpPr>
          <p:nvPr>
            <p:ph type="pic" idx="1"/>
          </p:nvPr>
        </p:nvSpPr>
        <p:spPr>
          <a:xfrm>
            <a:off x="447817" y="599725"/>
            <a:ext cx="11290859" cy="4163864"/>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447817" y="5722592"/>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hyperlink" Target="data-action-lab.com" TargetMode="Externa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985260"/>
          </a:xfrm>
          <a:prstGeom prst="rect">
            <a:avLst/>
          </a:prstGeom>
        </p:spPr>
        <p:txBody>
          <a:bodyPr vert="horz" lIns="91440" tIns="45720" rIns="91440" bIns="45720" rtlCol="0" anchor="ct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5" name="Footer Placeholder 4"/>
          <p:cNvSpPr>
            <a:spLocks noGrp="1"/>
          </p:cNvSpPr>
          <p:nvPr>
            <p:ph type="ftr" sz="quarter" idx="3"/>
          </p:nvPr>
        </p:nvSpPr>
        <p:spPr>
          <a:xfrm rot="16200000">
            <a:off x="9075629" y="3204890"/>
            <a:ext cx="5867620" cy="365125"/>
          </a:xfrm>
          <a:prstGeom prst="rect">
            <a:avLst/>
          </a:prstGeom>
        </p:spPr>
        <p:txBody>
          <a:bodyPr vert="horz" lIns="91440" tIns="45720" rIns="91440" bIns="45720" rtlCol="0" anchor="ctr"/>
          <a:lstStyle>
            <a:lvl1pPr algn="r">
              <a:defRPr sz="900" cap="all">
                <a:solidFill>
                  <a:schemeClr val="accent2"/>
                </a:solidFill>
              </a:defRPr>
            </a:lvl1pPr>
          </a:lstStyle>
          <a:p>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37CE12A9-56CD-8E45-A4BB-64FA51478AC6}"/>
              </a:ext>
            </a:extLst>
          </p:cNvPr>
          <p:cNvPicPr>
            <a:picLocks noChangeAspect="1"/>
          </p:cNvPicPr>
          <p:nvPr userDrawn="1"/>
        </p:nvPicPr>
        <p:blipFill>
          <a:blip r:embed="rId10">
            <a:alphaModFix amt="50000"/>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17" name="TextBox 16">
            <a:extLst>
              <a:ext uri="{FF2B5EF4-FFF2-40B4-BE49-F238E27FC236}">
                <a16:creationId xmlns:a16="http://schemas.microsoft.com/office/drawing/2014/main" id="{34F68823-BA61-904B-83EE-0C7359C69DED}"/>
              </a:ext>
            </a:extLst>
          </p:cNvPr>
          <p:cNvSpPr txBox="1"/>
          <p:nvPr userDrawn="1"/>
        </p:nvSpPr>
        <p:spPr>
          <a:xfrm>
            <a:off x="9037320" y="6407719"/>
            <a:ext cx="2377440" cy="369332"/>
          </a:xfrm>
          <a:prstGeom prst="rect">
            <a:avLst/>
          </a:prstGeom>
          <a:noFill/>
        </p:spPr>
        <p:txBody>
          <a:bodyPr wrap="square" rtlCol="0">
            <a:spAutoFit/>
          </a:bodyPr>
          <a:lstStyle/>
          <a:p>
            <a:pPr algn="r"/>
            <a:r>
              <a:rPr lang="fr-CA">
                <a:solidFill>
                  <a:srgbClr val="B3B3B3"/>
                </a:solidFill>
                <a:hlinkClick r:id="rId11">
                  <a:extLst>
                    <a:ext uri="{A12FA001-AC4F-418D-AE19-62706E023703}">
                      <ahyp:hlinkClr xmlns:ahyp="http://schemas.microsoft.com/office/drawing/2018/hyperlinkcolor" val="tx"/>
                    </a:ext>
                  </a:extLst>
                </a:hlinkClick>
              </a:rPr>
              <a:t>data-action-lab.com</a:t>
            </a:r>
            <a:endParaRPr lang="fr-CA">
              <a:solidFill>
                <a:srgbClr val="B3B3B3"/>
              </a:solidFill>
            </a:endParaRPr>
          </a:p>
        </p:txBody>
      </p:sp>
      <p:pic>
        <p:nvPicPr>
          <p:cNvPr id="12" name="Picture 11">
            <a:extLst>
              <a:ext uri="{FF2B5EF4-FFF2-40B4-BE49-F238E27FC236}">
                <a16:creationId xmlns:a16="http://schemas.microsoft.com/office/drawing/2014/main" id="{4AC20AB0-4BCE-9E42-860B-A04F797F18FD}"/>
              </a:ext>
            </a:extLst>
          </p:cNvPr>
          <p:cNvPicPr/>
          <p:nvPr userDrawn="1"/>
        </p:nvPicPr>
        <p:blipFill>
          <a:blip r:embed="rId12">
            <a:extLst>
              <a:ext uri="{28A0092B-C50C-407E-A947-70E740481C1C}">
                <a14:useLocalDpi xmlns:a14="http://schemas.microsoft.com/office/drawing/2010/main" val="0"/>
              </a:ext>
            </a:extLst>
          </a:blip>
          <a:stretch>
            <a:fillRect/>
          </a:stretch>
        </p:blipFill>
        <p:spPr>
          <a:xfrm>
            <a:off x="441840" y="6446926"/>
            <a:ext cx="4097020" cy="273946"/>
          </a:xfrm>
          <a:prstGeom prst="rect">
            <a:avLst/>
          </a:prstGeom>
        </p:spPr>
      </p:pic>
      <p:pic>
        <p:nvPicPr>
          <p:cNvPr id="13" name="Picture 12" descr="A picture containing drawing&#10;&#10;Description automatically generated">
            <a:extLst>
              <a:ext uri="{FF2B5EF4-FFF2-40B4-BE49-F238E27FC236}">
                <a16:creationId xmlns:a16="http://schemas.microsoft.com/office/drawing/2014/main" id="{738857A2-468B-6B40-A2D0-68AD5C2F6EDB}"/>
              </a:ext>
            </a:extLst>
          </p:cNvPr>
          <p:cNvPicPr>
            <a:picLocks noChangeAspect="1"/>
          </p:cNvPicPr>
          <p:nvPr userDrawn="1"/>
        </p:nvPicPr>
        <p:blipFill>
          <a:blip r:embed="rId13"/>
          <a:stretch>
            <a:fillRect/>
          </a:stretch>
        </p:blipFill>
        <p:spPr>
          <a:xfrm>
            <a:off x="4704913" y="6447099"/>
            <a:ext cx="787228" cy="2736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Lst>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c="http://schemas.openxmlformats.org/drawingml/2006/chart" xmlns:dgm="http://schemas.openxmlformats.org/drawingml/2006/diagram" xmlns:cdr="http://schemas.openxmlformats.org/drawingml/2006/chartDrawing" xmlns:wne="http://schemas.microsoft.com/office/powerpoint/2006/powerpointml" xmlns:wp="http://schemas.openxmlformats.org/drawingml/2006/powerpointprocessingDrawing" xmlns:v="urn:schemas-microsoft-com:vml" xmlns:o="urn:schemas-microsoft-com:office:office" xmlns="">
      <p:transition spd="med">
        <p:fade/>
      </p:transition>
    </mc:Fallback>
  </mc:AlternateConten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3.xml"/><Relationship Id="rId7"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10" Type="http://schemas.openxmlformats.org/officeDocument/2006/relationships/hyperlink" Target="data-action-lab.com" TargetMode="External"/><Relationship Id="rId4" Type="http://schemas.openxmlformats.org/officeDocument/2006/relationships/tags" Target="../tags/tag4.xml"/><Relationship Id="rId9"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4.xml"/><Relationship Id="rId1" Type="http://schemas.openxmlformats.org/officeDocument/2006/relationships/tags" Target="../tags/tag23.xml"/></Relationships>
</file>

<file path=ppt/slides/_rels/slide10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34.xml"/><Relationship Id="rId1" Type="http://schemas.openxmlformats.org/officeDocument/2006/relationships/tags" Target="../tags/tag233.xml"/></Relationships>
</file>

<file path=ppt/slides/_rels/slide10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36.xml"/><Relationship Id="rId1" Type="http://schemas.openxmlformats.org/officeDocument/2006/relationships/tags" Target="../tags/tag235.xml"/><Relationship Id="rId5" Type="http://schemas.openxmlformats.org/officeDocument/2006/relationships/hyperlink" Target="https://www.youtube.com/playlist?list=PLjAmOqZwbYJ1kwdT6kn_YaulXK_ZyB4Ww" TargetMode="External"/><Relationship Id="rId4" Type="http://schemas.openxmlformats.org/officeDocument/2006/relationships/image" Target="../media/image34.png"/></Relationships>
</file>

<file path=ppt/slides/_rels/slide10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238.xml"/><Relationship Id="rId1" Type="http://schemas.openxmlformats.org/officeDocument/2006/relationships/tags" Target="../tags/tag237.xml"/></Relationships>
</file>

<file path=ppt/slides/_rels/slide103.xml.rels><?xml version="1.0" encoding="UTF-8" standalone="yes"?>
<Relationships xmlns="http://schemas.openxmlformats.org/package/2006/relationships"><Relationship Id="rId8" Type="http://schemas.openxmlformats.org/officeDocument/2006/relationships/hyperlink" Target="https://medium.com/the-andela-way/introduction-to-web-scraping-using-selenium-7ec377a8cf72" TargetMode="External"/><Relationship Id="rId3" Type="http://schemas.openxmlformats.org/officeDocument/2006/relationships/slideLayout" Target="../slideLayouts/slideLayout2.xml"/><Relationship Id="rId7" Type="http://schemas.openxmlformats.org/officeDocument/2006/relationships/hyperlink" Target="https://fr.wikipedia.org/wiki/Extensible_Hypertext_Markup_Language" TargetMode="External"/><Relationship Id="rId2" Type="http://schemas.openxmlformats.org/officeDocument/2006/relationships/tags" Target="../tags/tag240.xml"/><Relationship Id="rId1" Type="http://schemas.openxmlformats.org/officeDocument/2006/relationships/tags" Target="../tags/tag239.xml"/><Relationship Id="rId6" Type="http://schemas.openxmlformats.org/officeDocument/2006/relationships/hyperlink" Target="https://www.w3schools.com/" TargetMode="External"/><Relationship Id="rId5" Type="http://schemas.openxmlformats.org/officeDocument/2006/relationships/hyperlink" Target="https://www.w3schools.com/xml/xpath_intro.asp" TargetMode="External"/><Relationship Id="rId4" Type="http://schemas.openxmlformats.org/officeDocument/2006/relationships/hyperlink" Target="http://www.roymfrancis.com/scraping-instagram-choosing-hashtags/" TargetMode="External"/><Relationship Id="rId9" Type="http://schemas.openxmlformats.org/officeDocument/2006/relationships/hyperlink" Target="https://pypi.python.org/pypi/selenium" TargetMode="External"/></Relationships>
</file>

<file path=ppt/slides/_rels/slide10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42.xml"/><Relationship Id="rId1" Type="http://schemas.openxmlformats.org/officeDocument/2006/relationships/tags" Target="../tags/tag241.xml"/></Relationships>
</file>

<file path=ppt/slides/_rels/slide11.xml.rels><?xml version="1.0" encoding="UTF-8" standalone="yes"?>
<Relationships xmlns="http://schemas.openxmlformats.org/package/2006/relationships"><Relationship Id="rId8" Type="http://schemas.openxmlformats.org/officeDocument/2006/relationships/tags" Target="NULL"/><Relationship Id="rId3" Type="http://schemas.openxmlformats.org/officeDocument/2006/relationships/tags" Target="../tags/tag27.xml"/><Relationship Id="rId7" Type="http://schemas.openxmlformats.org/officeDocument/2006/relationships/slideLayout" Target="../slideLayouts/slideLayout2.xml"/><Relationship Id="rId2" Type="http://schemas.openxmlformats.org/officeDocument/2006/relationships/tags" Target="../tags/tag26.xml"/><Relationship Id="rId1" Type="http://schemas.openxmlformats.org/officeDocument/2006/relationships/tags" Target="../tags/tag25.xml"/><Relationship Id="rId6" Type="http://schemas.openxmlformats.org/officeDocument/2006/relationships/tags" Target="../tags/tag30.xml"/><Relationship Id="rId5" Type="http://schemas.openxmlformats.org/officeDocument/2006/relationships/tags" Target="../tags/tag29.xml"/><Relationship Id="rId4" Type="http://schemas.openxmlformats.org/officeDocument/2006/relationships/tags" Target="../tags/tag28.xml"/><Relationship Id="rId9" Type="http://schemas.openxmlformats.org/officeDocument/2006/relationships/image" Target="NUL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xml"/><Relationship Id="rId1" Type="http://schemas.openxmlformats.org/officeDocument/2006/relationships/tags" Target="../tags/tag3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4.xml"/><Relationship Id="rId1" Type="http://schemas.openxmlformats.org/officeDocument/2006/relationships/tags" Target="../tags/tag3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6.xml"/><Relationship Id="rId1" Type="http://schemas.openxmlformats.org/officeDocument/2006/relationships/tags" Target="../tags/tag35.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image" Target="NULL"/><Relationship Id="rId4" Type="http://schemas.openxmlformats.org/officeDocument/2006/relationships/tags" Target="NUL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0.xml"/><Relationship Id="rId1" Type="http://schemas.openxmlformats.org/officeDocument/2006/relationships/tags" Target="../tags/tag39.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image" Target="NULL"/></Relationships>
</file>

<file path=ppt/slides/_rels/slide18.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image" Target="../media/image6.png"/><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image" Target="../media/image7.png"/><Relationship Id="rId5" Type="http://schemas.openxmlformats.org/officeDocument/2006/relationships/tags" Target="../tags/tag44.xml"/><Relationship Id="rId4"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tags" Target="../tags/tag48.xml"/><Relationship Id="rId7" Type="http://schemas.openxmlformats.org/officeDocument/2006/relationships/image" Target="../media/image8.png"/><Relationship Id="rId2" Type="http://schemas.openxmlformats.org/officeDocument/2006/relationships/tags" Target="../tags/tag47.xml"/><Relationship Id="rId1" Type="http://schemas.openxmlformats.org/officeDocument/2006/relationships/tags" Target="../tags/tag46.xml"/><Relationship Id="rId6" Type="http://schemas.openxmlformats.org/officeDocument/2006/relationships/image" Target="NULL"/><Relationship Id="rId5" Type="http://schemas.openxmlformats.org/officeDocument/2006/relationships/tags" Target="NULL"/><Relationship Id="rId4"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tags" Target="../tags/tag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0.xml"/><Relationship Id="rId1" Type="http://schemas.openxmlformats.org/officeDocument/2006/relationships/tags" Target="../tags/tag49.xml"/><Relationship Id="rId5" Type="http://schemas.openxmlformats.org/officeDocument/2006/relationships/image" Target="NULL"/><Relationship Id="rId4" Type="http://schemas.openxmlformats.org/officeDocument/2006/relationships/tags" Target="NULL"/></Relationships>
</file>

<file path=ppt/slides/_rels/slide21.xml.rels><?xml version="1.0" encoding="UTF-8" standalone="yes"?>
<Relationships xmlns="http://schemas.openxmlformats.org/package/2006/relationships"><Relationship Id="rId3" Type="http://schemas.openxmlformats.org/officeDocument/2006/relationships/tags" Target="../tags/tag53.xml"/><Relationship Id="rId7" Type="http://schemas.openxmlformats.org/officeDocument/2006/relationships/image" Target="../media/image9.png"/><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image" Target="../media/image12.png"/><Relationship Id="rId5" Type="http://schemas.openxmlformats.org/officeDocument/2006/relationships/tags" Target="../tags/tag52.xml"/><Relationship Id="rId4"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image" Target="NULL"/><Relationship Id="rId4" Type="http://schemas.openxmlformats.org/officeDocument/2006/relationships/tags" Target="NUL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7.xml"/><Relationship Id="rId1" Type="http://schemas.openxmlformats.org/officeDocument/2006/relationships/tags" Target="../tags/tag56.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9.xml"/><Relationship Id="rId1" Type="http://schemas.openxmlformats.org/officeDocument/2006/relationships/tags" Target="../tags/tag58.xml"/><Relationship Id="rId5" Type="http://schemas.openxmlformats.org/officeDocument/2006/relationships/image" Target="../media/image15.png"/><Relationship Id="rId4" Type="http://schemas.openxmlformats.org/officeDocument/2006/relationships/tags" Target="../tags/tag59.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60.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2.xml"/><Relationship Id="rId1" Type="http://schemas.openxmlformats.org/officeDocument/2006/relationships/tags" Target="../tags/tag61.xml"/></Relationships>
</file>

<file path=ppt/slides/_rels/slide27.xml.rels><?xml version="1.0" encoding="UTF-8" standalone="yes"?>
<Relationships xmlns="http://schemas.openxmlformats.org/package/2006/relationships"><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 Id="rId4"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7.xml"/><Relationship Id="rId1" Type="http://schemas.openxmlformats.org/officeDocument/2006/relationships/tags" Target="../tags/tag66.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9.xml"/><Relationship Id="rId1" Type="http://schemas.openxmlformats.org/officeDocument/2006/relationships/tags" Target="../tags/tag68.xml"/></Relationships>
</file>

<file path=ppt/slides/_rels/slide3.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 Id="rId4"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1.xml"/><Relationship Id="rId1" Type="http://schemas.openxmlformats.org/officeDocument/2006/relationships/tags" Target="../tags/tag7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3.xml"/><Relationship Id="rId1" Type="http://schemas.openxmlformats.org/officeDocument/2006/relationships/tags" Target="../tags/tag7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5.xml"/><Relationship Id="rId1" Type="http://schemas.openxmlformats.org/officeDocument/2006/relationships/tags" Target="../tags/tag74.xml"/><Relationship Id="rId5" Type="http://schemas.openxmlformats.org/officeDocument/2006/relationships/image" Target="NULL"/><Relationship Id="rId4" Type="http://schemas.openxmlformats.org/officeDocument/2006/relationships/tags" Target="NUL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7.xml"/><Relationship Id="rId1" Type="http://schemas.openxmlformats.org/officeDocument/2006/relationships/tags" Target="../tags/tag76.xml"/><Relationship Id="rId5" Type="http://schemas.openxmlformats.org/officeDocument/2006/relationships/image" Target="NULL"/><Relationship Id="rId4" Type="http://schemas.openxmlformats.org/officeDocument/2006/relationships/tags" Target="NUL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79.xml"/><Relationship Id="rId1" Type="http://schemas.openxmlformats.org/officeDocument/2006/relationships/tags" Target="../tags/tag78.xml"/><Relationship Id="rId5" Type="http://schemas.openxmlformats.org/officeDocument/2006/relationships/image" Target="NULL"/><Relationship Id="rId4" Type="http://schemas.openxmlformats.org/officeDocument/2006/relationships/tags" Target="NULL"/></Relationships>
</file>

<file path=ppt/slides/_rels/slide35.xml.rels><?xml version="1.0" encoding="UTF-8" standalone="yes"?>
<Relationships xmlns="http://schemas.openxmlformats.org/package/2006/relationships"><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tags" Target="../tags/tag80.xml"/><Relationship Id="rId4"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8" Type="http://schemas.openxmlformats.org/officeDocument/2006/relationships/tags" Target="../tags/tag90.xml"/><Relationship Id="rId13" Type="http://schemas.openxmlformats.org/officeDocument/2006/relationships/image" Target="../media/image13.png"/><Relationship Id="rId3" Type="http://schemas.openxmlformats.org/officeDocument/2006/relationships/tags" Target="../tags/tag85.xml"/><Relationship Id="rId7" Type="http://schemas.openxmlformats.org/officeDocument/2006/relationships/tags" Target="../tags/tag89.xml"/><Relationship Id="rId12" Type="http://schemas.openxmlformats.org/officeDocument/2006/relationships/image" Target="../media/image11.png"/><Relationship Id="rId2" Type="http://schemas.openxmlformats.org/officeDocument/2006/relationships/tags" Target="../tags/tag84.xml"/><Relationship Id="rId1" Type="http://schemas.openxmlformats.org/officeDocument/2006/relationships/tags" Target="../tags/tag83.xml"/><Relationship Id="rId6" Type="http://schemas.openxmlformats.org/officeDocument/2006/relationships/tags" Target="../tags/tag88.xml"/><Relationship Id="rId11" Type="http://schemas.openxmlformats.org/officeDocument/2006/relationships/image" Target="../media/image10.png"/><Relationship Id="rId5" Type="http://schemas.openxmlformats.org/officeDocument/2006/relationships/tags" Target="../tags/tag87.xml"/><Relationship Id="rId10" Type="http://schemas.openxmlformats.org/officeDocument/2006/relationships/slideLayout" Target="../slideLayouts/slideLayout2.xml"/><Relationship Id="rId4" Type="http://schemas.openxmlformats.org/officeDocument/2006/relationships/tags" Target="../tags/tag86.xml"/><Relationship Id="rId9" Type="http://schemas.openxmlformats.org/officeDocument/2006/relationships/tags" Target="../tags/tag91.xml"/><Relationship Id="rId14" Type="http://schemas.openxmlformats.org/officeDocument/2006/relationships/image" Target="../media/image14.png"/></Relationships>
</file>

<file path=ppt/slides/_rels/slide37.xml.rels><?xml version="1.0" encoding="UTF-8" standalone="yes"?>
<Relationships xmlns="http://schemas.openxmlformats.org/package/2006/relationships"><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tags" Target="../tags/tag92.xml"/><Relationship Id="rId4"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6.xml"/><Relationship Id="rId1" Type="http://schemas.openxmlformats.org/officeDocument/2006/relationships/tags" Target="../tags/tag95.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8.xml"/><Relationship Id="rId1" Type="http://schemas.openxmlformats.org/officeDocument/2006/relationships/tags" Target="../tags/tag9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tags" Target="../tags/tag1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0.xml"/><Relationship Id="rId1" Type="http://schemas.openxmlformats.org/officeDocument/2006/relationships/tags" Target="../tags/tag99.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2.xml"/><Relationship Id="rId1" Type="http://schemas.openxmlformats.org/officeDocument/2006/relationships/tags" Target="../tags/tag10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4.xml"/><Relationship Id="rId1" Type="http://schemas.openxmlformats.org/officeDocument/2006/relationships/tags" Target="../tags/tag103.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6.xml"/><Relationship Id="rId1" Type="http://schemas.openxmlformats.org/officeDocument/2006/relationships/tags" Target="../tags/tag105.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8.xml"/><Relationship Id="rId1" Type="http://schemas.openxmlformats.org/officeDocument/2006/relationships/tags" Target="../tags/tag107.xml"/></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09.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1.xml"/><Relationship Id="rId1" Type="http://schemas.openxmlformats.org/officeDocument/2006/relationships/tags" Target="../tags/tag110.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3.xml"/><Relationship Id="rId1" Type="http://schemas.openxmlformats.org/officeDocument/2006/relationships/tags" Target="../tags/tag112.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5.xml"/><Relationship Id="rId1" Type="http://schemas.openxmlformats.org/officeDocument/2006/relationships/tags" Target="../tags/tag114.xml"/></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7.xml"/><Relationship Id="rId1" Type="http://schemas.openxmlformats.org/officeDocument/2006/relationships/tags" Target="../tags/tag11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5.xml"/><Relationship Id="rId1" Type="http://schemas.openxmlformats.org/officeDocument/2006/relationships/tags" Target="../tags/tag14.xml"/><Relationship Id="rId4" Type="http://schemas.openxmlformats.org/officeDocument/2006/relationships/hyperlink" Target="https://www.wired.com/story/the-exaggerated-promise-of-data-mining/" TargetMode="External"/></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9.xml"/><Relationship Id="rId1" Type="http://schemas.openxmlformats.org/officeDocument/2006/relationships/tags" Target="../tags/tag118.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1.xml"/><Relationship Id="rId1" Type="http://schemas.openxmlformats.org/officeDocument/2006/relationships/tags" Target="../tags/tag120.xml"/><Relationship Id="rId5" Type="http://schemas.openxmlformats.org/officeDocument/2006/relationships/image" Target="NULL"/><Relationship Id="rId4" Type="http://schemas.openxmlformats.org/officeDocument/2006/relationships/tags" Target="NUL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3.xml"/><Relationship Id="rId1" Type="http://schemas.openxmlformats.org/officeDocument/2006/relationships/tags" Target="../tags/tag122.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5.xml"/><Relationship Id="rId1" Type="http://schemas.openxmlformats.org/officeDocument/2006/relationships/tags" Target="../tags/tag124.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7.xml"/><Relationship Id="rId1" Type="http://schemas.openxmlformats.org/officeDocument/2006/relationships/tags" Target="../tags/tag126.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9.xml"/><Relationship Id="rId1" Type="http://schemas.openxmlformats.org/officeDocument/2006/relationships/tags" Target="../tags/tag128.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1.xml"/><Relationship Id="rId1" Type="http://schemas.openxmlformats.org/officeDocument/2006/relationships/tags" Target="../tags/tag130.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3.xml"/><Relationship Id="rId1" Type="http://schemas.openxmlformats.org/officeDocument/2006/relationships/tags" Target="../tags/tag132.xml"/></Relationships>
</file>

<file path=ppt/slides/_rels/slide5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5.xml"/><Relationship Id="rId1" Type="http://schemas.openxmlformats.org/officeDocument/2006/relationships/tags" Target="../tags/tag134.xml"/></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7.xml"/><Relationship Id="rId1" Type="http://schemas.openxmlformats.org/officeDocument/2006/relationships/tags" Target="../tags/tag136.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xml"/><Relationship Id="rId1" Type="http://schemas.openxmlformats.org/officeDocument/2006/relationships/tags" Target="../tags/tag16.xml"/></Relationships>
</file>

<file path=ppt/slides/_rels/slide6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9.xml"/><Relationship Id="rId1" Type="http://schemas.openxmlformats.org/officeDocument/2006/relationships/tags" Target="../tags/tag138.xml"/></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1.xml"/><Relationship Id="rId1" Type="http://schemas.openxmlformats.org/officeDocument/2006/relationships/tags" Target="../tags/tag140.xml"/></Relationships>
</file>

<file path=ppt/slides/_rels/slide6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3.xml"/><Relationship Id="rId1" Type="http://schemas.openxmlformats.org/officeDocument/2006/relationships/tags" Target="../tags/tag142.xml"/></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5.xml"/><Relationship Id="rId1" Type="http://schemas.openxmlformats.org/officeDocument/2006/relationships/tags" Target="../tags/tag144.xml"/></Relationships>
</file>

<file path=ppt/slides/_rels/slide6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7.xml"/><Relationship Id="rId1" Type="http://schemas.openxmlformats.org/officeDocument/2006/relationships/tags" Target="../tags/tag146.xml"/></Relationships>
</file>

<file path=ppt/slides/_rels/slide6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49.xml"/><Relationship Id="rId1" Type="http://schemas.openxmlformats.org/officeDocument/2006/relationships/tags" Target="../tags/tag148.xml"/></Relationships>
</file>

<file path=ppt/slides/_rels/slide66.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152.xml"/><Relationship Id="rId7" Type="http://schemas.openxmlformats.org/officeDocument/2006/relationships/tags" Target="../tags/tag156.xml"/><Relationship Id="rId2" Type="http://schemas.openxmlformats.org/officeDocument/2006/relationships/tags" Target="../tags/tag151.xml"/><Relationship Id="rId1" Type="http://schemas.openxmlformats.org/officeDocument/2006/relationships/tags" Target="../tags/tag150.xml"/><Relationship Id="rId6" Type="http://schemas.openxmlformats.org/officeDocument/2006/relationships/tags" Target="../tags/tag155.xml"/><Relationship Id="rId11" Type="http://schemas.openxmlformats.org/officeDocument/2006/relationships/image" Target="../media/image18.png"/><Relationship Id="rId5" Type="http://schemas.openxmlformats.org/officeDocument/2006/relationships/tags" Target="../tags/tag154.xml"/><Relationship Id="rId10" Type="http://schemas.openxmlformats.org/officeDocument/2006/relationships/image" Target="../media/image17.png"/><Relationship Id="rId4" Type="http://schemas.openxmlformats.org/officeDocument/2006/relationships/tags" Target="../tags/tag153.xml"/><Relationship Id="rId9" Type="http://schemas.openxmlformats.org/officeDocument/2006/relationships/image" Target="../media/image16.png"/></Relationships>
</file>

<file path=ppt/slides/_rels/slide6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8.xml"/><Relationship Id="rId1" Type="http://schemas.openxmlformats.org/officeDocument/2006/relationships/tags" Target="../tags/tag157.xml"/></Relationships>
</file>

<file path=ppt/slides/_rels/slide6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0.xml"/><Relationship Id="rId1" Type="http://schemas.openxmlformats.org/officeDocument/2006/relationships/tags" Target="../tags/tag159.xml"/></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2.xml"/><Relationship Id="rId1" Type="http://schemas.openxmlformats.org/officeDocument/2006/relationships/tags" Target="../tags/tag16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9.xml"/><Relationship Id="rId1" Type="http://schemas.openxmlformats.org/officeDocument/2006/relationships/tags" Target="../tags/tag18.xml"/></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4.xml"/><Relationship Id="rId1" Type="http://schemas.openxmlformats.org/officeDocument/2006/relationships/tags" Target="../tags/tag163.xml"/></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6.xml"/><Relationship Id="rId1" Type="http://schemas.openxmlformats.org/officeDocument/2006/relationships/tags" Target="../tags/tag165.xml"/></Relationships>
</file>

<file path=ppt/slides/_rels/slide7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68.xml"/><Relationship Id="rId1" Type="http://schemas.openxmlformats.org/officeDocument/2006/relationships/tags" Target="../tags/tag167.xml"/><Relationship Id="rId4" Type="http://schemas.openxmlformats.org/officeDocument/2006/relationships/image" Target="../media/image19.png"/></Relationships>
</file>

<file path=ppt/slides/_rels/slide7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70.xml"/><Relationship Id="rId1" Type="http://schemas.openxmlformats.org/officeDocument/2006/relationships/tags" Target="../tags/tag169.xml"/><Relationship Id="rId4" Type="http://schemas.openxmlformats.org/officeDocument/2006/relationships/image" Target="../media/image20.png"/></Relationships>
</file>

<file path=ppt/slides/_rels/slide7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2.xml"/><Relationship Id="rId1" Type="http://schemas.openxmlformats.org/officeDocument/2006/relationships/tags" Target="../tags/tag171.xml"/></Relationships>
</file>

<file path=ppt/slides/_rels/slide75.xml.rels><?xml version="1.0" encoding="UTF-8" standalone="yes"?>
<Relationships xmlns="http://schemas.openxmlformats.org/package/2006/relationships"><Relationship Id="rId3" Type="http://schemas.openxmlformats.org/officeDocument/2006/relationships/tags" Target="../tags/tag175.xml"/><Relationship Id="rId2" Type="http://schemas.openxmlformats.org/officeDocument/2006/relationships/tags" Target="../tags/tag174.xml"/><Relationship Id="rId1" Type="http://schemas.openxmlformats.org/officeDocument/2006/relationships/tags" Target="../tags/tag173.xml"/><Relationship Id="rId5" Type="http://schemas.openxmlformats.org/officeDocument/2006/relationships/image" Target="../media/image21.png"/><Relationship Id="rId4"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77.xml"/><Relationship Id="rId1" Type="http://schemas.openxmlformats.org/officeDocument/2006/relationships/tags" Target="../tags/tag176.xml"/><Relationship Id="rId4" Type="http://schemas.openxmlformats.org/officeDocument/2006/relationships/image" Target="../media/image22.png"/></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79.xml"/><Relationship Id="rId1" Type="http://schemas.openxmlformats.org/officeDocument/2006/relationships/tags" Target="../tags/tag178.xml"/><Relationship Id="rId4" Type="http://schemas.openxmlformats.org/officeDocument/2006/relationships/image" Target="../media/image23.png"/></Relationships>
</file>

<file path=ppt/slides/_rels/slide7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1.xml"/><Relationship Id="rId1" Type="http://schemas.openxmlformats.org/officeDocument/2006/relationships/tags" Target="../tags/tag180.xml"/></Relationships>
</file>

<file path=ppt/slides/_rels/slide7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3.xml"/><Relationship Id="rId1" Type="http://schemas.openxmlformats.org/officeDocument/2006/relationships/tags" Target="../tags/tag18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xml"/><Relationship Id="rId1" Type="http://schemas.openxmlformats.org/officeDocument/2006/relationships/tags" Target="../tags/tag20.xml"/></Relationships>
</file>

<file path=ppt/slides/_rels/slide80.xml.rels><?xml version="1.0" encoding="UTF-8" standalone="yes"?>
<Relationships xmlns="http://schemas.openxmlformats.org/package/2006/relationships"><Relationship Id="rId3" Type="http://schemas.openxmlformats.org/officeDocument/2006/relationships/tags" Target="../tags/tag186.xml"/><Relationship Id="rId2" Type="http://schemas.openxmlformats.org/officeDocument/2006/relationships/tags" Target="../tags/tag185.xml"/><Relationship Id="rId1" Type="http://schemas.openxmlformats.org/officeDocument/2006/relationships/tags" Target="../tags/tag184.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8.xml"/><Relationship Id="rId1" Type="http://schemas.openxmlformats.org/officeDocument/2006/relationships/tags" Target="../tags/tag187.xml"/></Relationships>
</file>

<file path=ppt/slides/_rels/slide8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90.xml"/><Relationship Id="rId1" Type="http://schemas.openxmlformats.org/officeDocument/2006/relationships/tags" Target="../tags/tag189.xml"/><Relationship Id="rId4" Type="http://schemas.openxmlformats.org/officeDocument/2006/relationships/image" Target="../media/image26.png"/></Relationships>
</file>

<file path=ppt/slides/_rels/slide83.xml.rels><?xml version="1.0" encoding="UTF-8" standalone="yes"?>
<Relationships xmlns="http://schemas.openxmlformats.org/package/2006/relationships"><Relationship Id="rId3" Type="http://schemas.openxmlformats.org/officeDocument/2006/relationships/tags" Target="../tags/tag193.xml"/><Relationship Id="rId2" Type="http://schemas.openxmlformats.org/officeDocument/2006/relationships/tags" Target="../tags/tag192.xml"/><Relationship Id="rId1" Type="http://schemas.openxmlformats.org/officeDocument/2006/relationships/tags" Target="../tags/tag191.xml"/><Relationship Id="rId5" Type="http://schemas.openxmlformats.org/officeDocument/2006/relationships/hyperlink" Target="https://www.gov.uk/government/announcements" TargetMode="External"/><Relationship Id="rId4"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slideLayout" Target="../slideLayouts/slideLayout6.xml"/><Relationship Id="rId1" Type="http://schemas.openxmlformats.org/officeDocument/2006/relationships/tags" Target="../tags/tag194.xml"/></Relationships>
</file>

<file path=ppt/slides/_rels/slide85.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197.xml"/><Relationship Id="rId7" Type="http://schemas.openxmlformats.org/officeDocument/2006/relationships/tags" Target="../tags/tag201.xml"/><Relationship Id="rId2" Type="http://schemas.openxmlformats.org/officeDocument/2006/relationships/tags" Target="../tags/tag196.xml"/><Relationship Id="rId1" Type="http://schemas.openxmlformats.org/officeDocument/2006/relationships/tags" Target="../tags/tag195.xml"/><Relationship Id="rId6" Type="http://schemas.openxmlformats.org/officeDocument/2006/relationships/tags" Target="../tags/tag200.xml"/><Relationship Id="rId5" Type="http://schemas.openxmlformats.org/officeDocument/2006/relationships/tags" Target="../tags/tag199.xml"/><Relationship Id="rId4" Type="http://schemas.openxmlformats.org/officeDocument/2006/relationships/tags" Target="../tags/tag198.xml"/><Relationship Id="rId9" Type="http://schemas.openxmlformats.org/officeDocument/2006/relationships/image" Target="../media/image28.png"/></Relationships>
</file>

<file path=ppt/slides/_rels/slide8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3.xml"/><Relationship Id="rId1" Type="http://schemas.openxmlformats.org/officeDocument/2006/relationships/tags" Target="../tags/tag202.xml"/></Relationships>
</file>

<file path=ppt/slides/_rels/slide8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5.xml"/><Relationship Id="rId1" Type="http://schemas.openxmlformats.org/officeDocument/2006/relationships/tags" Target="../tags/tag204.xml"/></Relationships>
</file>

<file path=ppt/slides/_rels/slide8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7.xml"/><Relationship Id="rId1" Type="http://schemas.openxmlformats.org/officeDocument/2006/relationships/tags" Target="../tags/tag206.xml"/></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9.xml"/><Relationship Id="rId1" Type="http://schemas.openxmlformats.org/officeDocument/2006/relationships/tags" Target="../tags/tag208.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slideLayout" Target="../slideLayouts/slideLayout6.xml"/><Relationship Id="rId1" Type="http://schemas.openxmlformats.org/officeDocument/2006/relationships/tags" Target="../tags/tag22.xml"/></Relationships>
</file>

<file path=ppt/slides/_rels/slide9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1.xml"/><Relationship Id="rId1" Type="http://schemas.openxmlformats.org/officeDocument/2006/relationships/tags" Target="../tags/tag210.xml"/></Relationships>
</file>

<file path=ppt/slides/_rels/slide9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13.xml"/><Relationship Id="rId1" Type="http://schemas.openxmlformats.org/officeDocument/2006/relationships/tags" Target="../tags/tag212.xml"/><Relationship Id="rId5" Type="http://schemas.openxmlformats.org/officeDocument/2006/relationships/hyperlink" Target="https://www.crummy.com/software/BeautifulSoup/bs4/doc/" TargetMode="External"/><Relationship Id="rId4" Type="http://schemas.openxmlformats.org/officeDocument/2006/relationships/image" Target="../media/image29.png"/></Relationships>
</file>

<file path=ppt/slides/_rels/slide9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15.xml"/><Relationship Id="rId1" Type="http://schemas.openxmlformats.org/officeDocument/2006/relationships/tags" Target="../tags/tag214.xml"/><Relationship Id="rId5" Type="http://schemas.openxmlformats.org/officeDocument/2006/relationships/hyperlink" Target="https://www.crummy.com/software/BeautifulSoup/bs4/doc/" TargetMode="External"/><Relationship Id="rId4" Type="http://schemas.openxmlformats.org/officeDocument/2006/relationships/image" Target="../media/image30.png"/></Relationships>
</file>

<file path=ppt/slides/_rels/slide9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17.xml"/><Relationship Id="rId1" Type="http://schemas.openxmlformats.org/officeDocument/2006/relationships/tags" Target="../tags/tag216.xml"/><Relationship Id="rId5" Type="http://schemas.openxmlformats.org/officeDocument/2006/relationships/hyperlink" Target="https://www.crummy.com/software/BeautifulSoup/bs4/doc/" TargetMode="External"/><Relationship Id="rId4" Type="http://schemas.openxmlformats.org/officeDocument/2006/relationships/image" Target="../media/image31.png"/></Relationships>
</file>

<file path=ppt/slides/_rels/slide94.xml.rels><?xml version="1.0" encoding="UTF-8" standalone="yes"?>
<Relationships xmlns="http://schemas.openxmlformats.org/package/2006/relationships"><Relationship Id="rId3" Type="http://schemas.openxmlformats.org/officeDocument/2006/relationships/tags" Target="../tags/tag220.xml"/><Relationship Id="rId7" Type="http://schemas.openxmlformats.org/officeDocument/2006/relationships/image" Target="../media/image33.png"/><Relationship Id="rId2" Type="http://schemas.openxmlformats.org/officeDocument/2006/relationships/tags" Target="../tags/tag219.xml"/><Relationship Id="rId1" Type="http://schemas.openxmlformats.org/officeDocument/2006/relationships/tags" Target="../tags/tag218.xml"/><Relationship Id="rId6" Type="http://schemas.openxmlformats.org/officeDocument/2006/relationships/hyperlink" Target="https://www.crummy.com/software/BeautifulSoup/bs4/doc/" TargetMode="External"/><Relationship Id="rId5" Type="http://schemas.openxmlformats.org/officeDocument/2006/relationships/image" Target="../media/image32.png"/><Relationship Id="rId4"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3" Type="http://schemas.openxmlformats.org/officeDocument/2006/relationships/tags" Target="../tags/tag223.xml"/><Relationship Id="rId2" Type="http://schemas.openxmlformats.org/officeDocument/2006/relationships/tags" Target="../tags/tag222.xml"/><Relationship Id="rId1" Type="http://schemas.openxmlformats.org/officeDocument/2006/relationships/tags" Target="../tags/tag221.xml"/><Relationship Id="rId4"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8" Type="http://schemas.openxmlformats.org/officeDocument/2006/relationships/hyperlink" Target="https://webkit.org/blog/6900/webdriver-support-in-safari-10/" TargetMode="External"/><Relationship Id="rId3" Type="http://schemas.openxmlformats.org/officeDocument/2006/relationships/tags" Target="../tags/tag226.xml"/><Relationship Id="rId7" Type="http://schemas.openxmlformats.org/officeDocument/2006/relationships/hyperlink" Target="https://github.com/mozilla/geckodriver/releases" TargetMode="External"/><Relationship Id="rId2" Type="http://schemas.openxmlformats.org/officeDocument/2006/relationships/tags" Target="../tags/tag225.xml"/><Relationship Id="rId1" Type="http://schemas.openxmlformats.org/officeDocument/2006/relationships/tags" Target="../tags/tag224.xml"/><Relationship Id="rId6" Type="http://schemas.openxmlformats.org/officeDocument/2006/relationships/hyperlink" Target="https://developer.microsoft.com/en-us/microsoft-edge/tools/webdriver/" TargetMode="External"/><Relationship Id="rId5" Type="http://schemas.openxmlformats.org/officeDocument/2006/relationships/hyperlink" Target="https://sites.google.com/a/chromium.org/chromedriver/downloads" TargetMode="External"/><Relationship Id="rId4"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28.xml"/><Relationship Id="rId1" Type="http://schemas.openxmlformats.org/officeDocument/2006/relationships/tags" Target="../tags/tag227.xml"/></Relationships>
</file>

<file path=ppt/slides/_rels/slide9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30.xml"/><Relationship Id="rId1" Type="http://schemas.openxmlformats.org/officeDocument/2006/relationships/tags" Target="../tags/tag229.xml"/></Relationships>
</file>

<file path=ppt/slides/_rels/slide9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32.xml"/><Relationship Id="rId1" Type="http://schemas.openxmlformats.org/officeDocument/2006/relationships/tags" Target="../tags/tag231.xml"/><Relationship Id="rId4" Type="http://schemas.openxmlformats.org/officeDocument/2006/relationships/hyperlink" Target="https://github.com/fatihsucu/pyzomat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custDataLst>
              <p:tags r:id="rId1"/>
            </p:custDataLst>
          </p:nvPr>
        </p:nvSpPr>
        <p:spPr/>
        <p:txBody>
          <a:bodyPr/>
          <a:lstStyle/>
          <a:p>
            <a:r>
              <a:rPr lang="fr-CA" dirty="0"/>
              <a:t>COLLECTE DES DONNÉES</a:t>
            </a:r>
          </a:p>
        </p:txBody>
      </p:sp>
      <p:sp>
        <p:nvSpPr>
          <p:cNvPr id="3" name="Subtitle 2"/>
          <p:cNvSpPr>
            <a:spLocks noGrp="1"/>
          </p:cNvSpPr>
          <p:nvPr>
            <p:ph type="subTitle" idx="1"/>
            <p:custDataLst>
              <p:tags r:id="rId2"/>
            </p:custDataLst>
          </p:nvPr>
        </p:nvSpPr>
        <p:spPr/>
        <p:txBody>
          <a:bodyPr/>
          <a:lstStyle/>
          <a:p>
            <a:endParaRPr lang="fr-CA" dirty="0"/>
          </a:p>
        </p:txBody>
      </p:sp>
      <p:pic>
        <p:nvPicPr>
          <p:cNvPr id="4" name="Picture 3"/>
          <p:cNvPicPr/>
          <p:nvPr>
            <p:custDataLst>
              <p:tags r:id="rId3"/>
            </p:custDataLst>
          </p:nvPr>
        </p:nvPicPr>
        <p:blipFill>
          <a:blip r:embed="rId8" cstate="print">
            <a:extLst>
              <a:ext uri="{28A0092B-C50C-407E-A947-70E740481C1C}">
                <a14:useLocalDpi xmlns:a14="http://schemas.microsoft.com/office/drawing/2010/main" val="0"/>
              </a:ext>
            </a:extLst>
          </a:blip>
          <a:stretch>
            <a:fillRect/>
          </a:stretch>
        </p:blipFill>
        <p:spPr>
          <a:xfrm>
            <a:off x="441840" y="6455225"/>
            <a:ext cx="4097020" cy="274320"/>
          </a:xfrm>
          <a:prstGeom prst="rect">
            <a:avLst/>
          </a:prstGeom>
        </p:spPr>
      </p:pic>
      <p:pic>
        <p:nvPicPr>
          <p:cNvPr id="5" name="Picture 4"/>
          <p:cNvPicPr>
            <a:picLocks noChangeAspect="1"/>
          </p:cNvPicPr>
          <p:nvPr>
            <p:custDataLst>
              <p:tags r:id="rId4"/>
            </p:custDataLst>
          </p:nvPr>
        </p:nvPicPr>
        <p:blipFill>
          <a:blip r:embed="rId9">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6" name="TextBox 5"/>
          <p:cNvSpPr txBox="1"/>
          <p:nvPr>
            <p:custDataLst>
              <p:tags r:id="rId5"/>
            </p:custDataLst>
          </p:nvPr>
        </p:nvSpPr>
        <p:spPr>
          <a:xfrm>
            <a:off x="9037320" y="6407719"/>
            <a:ext cx="2377440" cy="369332"/>
          </a:xfrm>
          <a:prstGeom prst="rect">
            <a:avLst/>
          </a:prstGeom>
          <a:noFill/>
        </p:spPr>
        <p:txBody>
          <a:bodyPr wrap="square" rtlCol="0">
            <a:spAutoFit/>
          </a:bodyPr>
          <a:lstStyle/>
          <a:p>
            <a:pPr algn="r"/>
            <a:r>
              <a:rPr lang="fr-CA">
                <a:hlinkClick r:id="rId10"/>
              </a:rPr>
              <a:t>data-action-lab.com</a:t>
            </a:r>
            <a:endParaRPr lang="fr-CA"/>
          </a:p>
        </p:txBody>
      </p:sp>
      <p:sp>
        <p:nvSpPr>
          <p:cNvPr id="7" name="TextBox 6">
            <a:extLst>
              <a:ext uri="{FF2B5EF4-FFF2-40B4-BE49-F238E27FC236}">
                <a16:creationId xmlns:a16="http://schemas.microsoft.com/office/drawing/2014/main" id="{26D369C0-81A1-9D44-AE18-92B18F7A16AE}"/>
              </a:ext>
            </a:extLst>
          </p:cNvPr>
          <p:cNvSpPr txBox="1"/>
          <p:nvPr>
            <p:custDataLst>
              <p:tags r:id="rId6"/>
            </p:custDataLst>
          </p:nvPr>
        </p:nvSpPr>
        <p:spPr>
          <a:xfrm>
            <a:off x="1649435" y="4231886"/>
            <a:ext cx="8857059" cy="1077218"/>
          </a:xfrm>
          <a:prstGeom prst="rect">
            <a:avLst/>
          </a:prstGeom>
          <a:noFill/>
        </p:spPr>
        <p:txBody>
          <a:bodyPr wrap="square" rtlCol="0">
            <a:spAutoFit/>
          </a:bodyPr>
          <a:lstStyle/>
          <a:p>
            <a:pPr algn="ctr"/>
            <a:r>
              <a:rPr lang="fr-CA" dirty="0">
                <a:solidFill>
                  <a:schemeClr val="bg1"/>
                </a:solidFill>
                <a:latin typeface="Dagny OT" panose="020B0504020201020104" pitchFamily="34" charset="0"/>
              </a:rPr>
              <a:t>« Les gens résistent à un recensement, mais présentez-leur une page de profil et ils passeront la journée à vous raconter qui ils sont. »</a:t>
            </a:r>
          </a:p>
          <a:p>
            <a:pPr algn="ctr"/>
            <a:endParaRPr lang="fr-CA" sz="1400" dirty="0">
              <a:solidFill>
                <a:schemeClr val="bg1"/>
              </a:solidFill>
              <a:latin typeface="Dagny OT" panose="020B0504020201020104" pitchFamily="34" charset="0"/>
              <a:ea typeface="Helvetica Light" charset="0"/>
              <a:cs typeface="Helvetica Light" charset="0"/>
            </a:endParaRPr>
          </a:p>
          <a:p>
            <a:pPr algn="r"/>
            <a:r>
              <a:rPr lang="fr-CA" sz="1400" dirty="0">
                <a:solidFill>
                  <a:schemeClr val="bg1"/>
                </a:solidFill>
                <a:latin typeface="Dagny OT" panose="020B0504020201020104" pitchFamily="34" charset="0"/>
              </a:rPr>
              <a:t>Max Berry, Lexicon</a:t>
            </a:r>
          </a:p>
        </p:txBody>
      </p:sp>
    </p:spTree>
    <p:extLst>
      <p:ext uri="{BB962C8B-B14F-4D97-AF65-F5344CB8AC3E}">
        <p14:creationId xmlns:p14="http://schemas.microsoft.com/office/powerpoint/2010/main" val="4241539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c="http://schemas.openxmlformats.org/drawingml/2006/chart" xmlns:dgm="http://schemas.openxmlformats.org/drawingml/2006/diagram" xmlns:cdr="http://schemas.openxmlformats.org/drawingml/2006/chartDrawing" xmlns:wne="http://schemas.microsoft.com/office/powerpoint/2006/powerpointml" xmlns:wp="http://schemas.openxmlformats.org/drawingml/2006/powerpointprocessingDrawing" xmlns:v="urn:schemas-microsoft-com:vml" xmlns:o="urn:schemas-microsoft-com:office:office"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B2A6-BD5C-DB44-B5BB-D8B753848FC7}"/>
              </a:ext>
            </a:extLst>
          </p:cNvPr>
          <p:cNvSpPr>
            <a:spLocks noGrp="1"/>
          </p:cNvSpPr>
          <p:nvPr>
            <p:ph type="title"/>
            <p:custDataLst>
              <p:tags r:id="rId1"/>
            </p:custDataLst>
          </p:nvPr>
        </p:nvSpPr>
        <p:spPr/>
        <p:txBody>
          <a:bodyPr/>
          <a:lstStyle/>
          <a:p>
            <a:r>
              <a:rPr lang="fr-CA"/>
              <a:t>BASES D’ENQUÊTE</a:t>
            </a:r>
          </a:p>
        </p:txBody>
      </p:sp>
      <p:sp>
        <p:nvSpPr>
          <p:cNvPr id="3" name="Content Placeholder 2">
            <a:extLst>
              <a:ext uri="{FF2B5EF4-FFF2-40B4-BE49-F238E27FC236}">
                <a16:creationId xmlns:a16="http://schemas.microsoft.com/office/drawing/2014/main" id="{15ABF874-07B8-0444-BEB9-A9532EE0E538}"/>
              </a:ext>
            </a:extLst>
          </p:cNvPr>
          <p:cNvSpPr>
            <a:spLocks noGrp="1"/>
          </p:cNvSpPr>
          <p:nvPr>
            <p:ph idx="1"/>
            <p:custDataLst>
              <p:tags r:id="rId2"/>
            </p:custDataLst>
          </p:nvPr>
        </p:nvSpPr>
        <p:spPr/>
        <p:txBody>
          <a:bodyPr>
            <a:normAutofit fontScale="92500" lnSpcReduction="10000"/>
          </a:bodyPr>
          <a:lstStyle/>
          <a:p>
            <a:r>
              <a:rPr lang="fr-CA" dirty="0"/>
              <a:t>La base idéale contient les données d’identification, les données de contact, les données de classification, les données de maintenance et les données de couplage, et doit réduire au minimum le risque de </a:t>
            </a:r>
            <a:r>
              <a:rPr lang="fr-CA" b="1" dirty="0"/>
              <a:t>sous-dénombrement</a:t>
            </a:r>
            <a:r>
              <a:rPr lang="fr-CA" dirty="0"/>
              <a:t> ou de </a:t>
            </a:r>
            <a:r>
              <a:rPr lang="fr-CA" b="1" dirty="0" err="1"/>
              <a:t>surdénombrement</a:t>
            </a:r>
            <a:r>
              <a:rPr lang="fr-CA" dirty="0"/>
              <a:t>, ainsi que le nombre de dédoublements et d’erreurs de classification (même si certains problèmes éventuels peuvent être réglés à l’étape du traitement des données).</a:t>
            </a:r>
          </a:p>
          <a:p>
            <a:endParaRPr lang="fr-CA" sz="500" dirty="0"/>
          </a:p>
          <a:p>
            <a:r>
              <a:rPr lang="fr-CA" dirty="0"/>
              <a:t>Une approche d’échantillonnage statistique est contre-indiquée à moins que la base d’enquête choisie ne soit :</a:t>
            </a:r>
          </a:p>
          <a:p>
            <a:pPr lvl="1"/>
            <a:r>
              <a:rPr lang="fr-CA" b="1" dirty="0"/>
              <a:t>pertinente</a:t>
            </a:r>
            <a:r>
              <a:rPr lang="fr-CA" dirty="0"/>
              <a:t> (autrement dit qu’elle corresponde et permette l’accessibilité à la population cible);</a:t>
            </a:r>
          </a:p>
          <a:p>
            <a:pPr lvl="1"/>
            <a:r>
              <a:rPr lang="fr-CA" b="1" dirty="0"/>
              <a:t>exacte</a:t>
            </a:r>
            <a:r>
              <a:rPr lang="fr-CA" dirty="0"/>
              <a:t> (l’information qu’elle contient est valide); </a:t>
            </a:r>
          </a:p>
          <a:p>
            <a:pPr lvl="1"/>
            <a:r>
              <a:rPr lang="fr-CA" b="1" dirty="0"/>
              <a:t>opportune</a:t>
            </a:r>
            <a:r>
              <a:rPr lang="fr-CA" dirty="0"/>
              <a:t> (elle est à jour); </a:t>
            </a:r>
          </a:p>
          <a:p>
            <a:pPr lvl="1"/>
            <a:r>
              <a:rPr lang="fr-CA" b="1" dirty="0"/>
              <a:t>offerte à un prix compétitif</a:t>
            </a:r>
            <a:r>
              <a:rPr lang="fr-CA" dirty="0"/>
              <a:t>.</a:t>
            </a:r>
          </a:p>
        </p:txBody>
      </p:sp>
    </p:spTree>
    <p:extLst>
      <p:ext uri="{BB962C8B-B14F-4D97-AF65-F5344CB8AC3E}">
        <p14:creationId xmlns:p14="http://schemas.microsoft.com/office/powerpoint/2010/main" val="2885526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lstStyle/>
          <a:p>
            <a:r>
              <a:rPr lang="fr-CA"/>
              <a:t>API de YouTube – Khan Academy</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p:txBody>
          <a:bodyPr/>
          <a:lstStyle/>
          <a:p>
            <a:pPr>
              <a:lnSpc>
                <a:spcPct val="100000"/>
              </a:lnSpc>
            </a:pPr>
            <a:r>
              <a:rPr lang="fr-CA" dirty="0"/>
              <a:t>Des millions de vidéos sont accessibles par </a:t>
            </a:r>
            <a:r>
              <a:rPr lang="fr-CA" b="1" dirty="0"/>
              <a:t>YouTube</a:t>
            </a:r>
            <a:r>
              <a:rPr lang="fr-CA" dirty="0"/>
              <a:t>.</a:t>
            </a:r>
          </a:p>
          <a:p>
            <a:pPr>
              <a:lnSpc>
                <a:spcPct val="100000"/>
              </a:lnSpc>
            </a:pPr>
            <a:endParaRPr lang="fr-CA" sz="1000" dirty="0"/>
          </a:p>
          <a:p>
            <a:pPr algn="just">
              <a:lnSpc>
                <a:spcPct val="100000"/>
              </a:lnSpc>
            </a:pPr>
            <a:r>
              <a:rPr lang="fr-CA" dirty="0"/>
              <a:t>Il n’est pas évident de déterminer comment l’on s’y prendrait pour extraire, de manière générale, du contenu vidéo du Web (si ce n’est par l’entremise des URL); à certaines vidéos correspond du contenu sous forme de texte (</a:t>
            </a:r>
            <a:r>
              <a:rPr lang="fr-CA" b="1" dirty="0"/>
              <a:t>transcriptions</a:t>
            </a:r>
            <a:r>
              <a:rPr lang="fr-CA" dirty="0"/>
              <a:t>). </a:t>
            </a:r>
          </a:p>
          <a:p>
            <a:pPr algn="just">
              <a:lnSpc>
                <a:spcPct val="100000"/>
              </a:lnSpc>
            </a:pPr>
            <a:endParaRPr lang="fr-CA" sz="1000" dirty="0"/>
          </a:p>
          <a:p>
            <a:pPr algn="just">
              <a:lnSpc>
                <a:spcPct val="100000"/>
              </a:lnSpc>
            </a:pPr>
            <a:r>
              <a:rPr lang="fr-CA" dirty="0"/>
              <a:t>Nous avons recours à l’API de YouTube pour extraire ce contenu. </a:t>
            </a:r>
          </a:p>
          <a:p>
            <a:pPr algn="ctr">
              <a:lnSpc>
                <a:spcPct val="100000"/>
              </a:lnSpc>
            </a:pPr>
            <a:r>
              <a:rPr lang="fr-CA" sz="1000" dirty="0"/>
              <a:t>_________________________________________________________</a:t>
            </a:r>
          </a:p>
          <a:p>
            <a:pPr algn="just">
              <a:lnSpc>
                <a:spcPct val="100000"/>
              </a:lnSpc>
            </a:pPr>
            <a:endParaRPr lang="fr-CA" sz="1000" dirty="0"/>
          </a:p>
          <a:p>
            <a:pPr indent="-228600">
              <a:lnSpc>
                <a:spcPct val="100000"/>
              </a:lnSpc>
            </a:pPr>
            <a:r>
              <a:rPr lang="fr-CA" b="1" dirty="0"/>
              <a:t>Bloc-notes :</a:t>
            </a:r>
            <a:r>
              <a:rPr lang="fr-CA" dirty="0"/>
              <a:t> transcriptions YouTube</a:t>
            </a:r>
          </a:p>
        </p:txBody>
      </p:sp>
    </p:spTree>
    <p:extLst>
      <p:ext uri="{BB962C8B-B14F-4D97-AF65-F5344CB8AC3E}">
        <p14:creationId xmlns:p14="http://schemas.microsoft.com/office/powerpoint/2010/main" val="561348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CAD528-DFCB-DD48-8372-46ED6FE2178A}"/>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0" y="454341"/>
            <a:ext cx="12192000" cy="6391248"/>
          </a:xfrm>
          <a:prstGeom prst="rect">
            <a:avLst/>
          </a:prstGeom>
        </p:spPr>
      </p:pic>
      <p:sp>
        <p:nvSpPr>
          <p:cNvPr id="4" name="Content Placeholder 2">
            <a:extLst>
              <a:ext uri="{FF2B5EF4-FFF2-40B4-BE49-F238E27FC236}">
                <a16:creationId xmlns:a16="http://schemas.microsoft.com/office/drawing/2014/main" id="{FA564944-7DB9-4844-BFEA-0D2D0560CE6C}"/>
              </a:ext>
            </a:extLst>
          </p:cNvPr>
          <p:cNvSpPr txBox="1">
            <a:spLocks/>
          </p:cNvSpPr>
          <p:nvPr>
            <p:custDataLst>
              <p:tags r:id="rId2"/>
            </p:custDataLst>
          </p:nvPr>
        </p:nvSpPr>
        <p:spPr>
          <a:xfrm>
            <a:off x="3213275" y="12411"/>
            <a:ext cx="8978725"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fr-CA" sz="1400" dirty="0">
                <a:latin typeface="Dagny OT" panose="020B0504020201020104" pitchFamily="34" charset="77"/>
              </a:rPr>
              <a:t>[</a:t>
            </a:r>
            <a:r>
              <a:rPr lang="fr-CA" sz="1400" dirty="0">
                <a:latin typeface="Dagny OT" panose="020B0504020201020104" pitchFamily="34" charset="77"/>
                <a:hlinkClick r:id="rId5"/>
              </a:rPr>
              <a:t>https://www.youtube.com/playlist?list=PLjAmOqZwbYJ1kwdT6kn_YaulXK_ZyB4Ww</a:t>
            </a:r>
            <a:r>
              <a:rPr lang="fr-CA" sz="1400" dirty="0">
                <a:latin typeface="Dagny OT" panose="020B0504020201020104" pitchFamily="34" charset="77"/>
              </a:rPr>
              <a:t>]</a:t>
            </a:r>
          </a:p>
        </p:txBody>
      </p:sp>
    </p:spTree>
    <p:extLst>
      <p:ext uri="{BB962C8B-B14F-4D97-AF65-F5344CB8AC3E}">
        <p14:creationId xmlns:p14="http://schemas.microsoft.com/office/powerpoint/2010/main" val="3345134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custDataLst>
              <p:tags r:id="rId1"/>
            </p:custDataLst>
          </p:nvPr>
        </p:nvSpPr>
        <p:spPr/>
        <p:txBody>
          <a:bodyPr/>
          <a:lstStyle/>
          <a:p>
            <a:r>
              <a:rPr lang="fr-CA"/>
              <a:t>RÉFÉRENCES</a:t>
            </a:r>
          </a:p>
        </p:txBody>
      </p:sp>
      <p:sp>
        <p:nvSpPr>
          <p:cNvPr id="3" name="Text Placeholder 2">
            <a:extLst>
              <a:ext uri="{FF2B5EF4-FFF2-40B4-BE49-F238E27FC236}">
                <a16:creationId xmlns:a16="http://schemas.microsoft.com/office/drawing/2014/main" id="{4735C48B-72E0-D747-A26E-46BF4F98C7DC}"/>
              </a:ext>
            </a:extLst>
          </p:cNvPr>
          <p:cNvSpPr>
            <a:spLocks noGrp="1"/>
          </p:cNvSpPr>
          <p:nvPr>
            <p:ph type="body" idx="1"/>
            <p:custDataLst>
              <p:tags r:id="rId2"/>
            </p:custDataLst>
          </p:nvPr>
        </p:nvSpPr>
        <p:spPr/>
        <p:txBody>
          <a:bodyPr/>
          <a:lstStyle/>
          <a:p>
            <a:r>
              <a:rPr lang="fr-CA" dirty="0"/>
              <a:t>COLLECTE DES DONNÉES</a:t>
            </a:r>
          </a:p>
        </p:txBody>
      </p:sp>
    </p:spTree>
    <p:extLst>
      <p:ext uri="{BB962C8B-B14F-4D97-AF65-F5344CB8AC3E}">
        <p14:creationId xmlns:p14="http://schemas.microsoft.com/office/powerpoint/2010/main" val="891584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c="http://schemas.openxmlformats.org/drawingml/2006/chart" xmlns:dgm="http://schemas.openxmlformats.org/drawingml/2006/diagram" xmlns:cdr="http://schemas.openxmlformats.org/drawingml/2006/chartDrawing" xmlns:wne="http://schemas.microsoft.com/office/powerpoint/2006/powerpointml" xmlns:wp="http://schemas.openxmlformats.org/drawingml/2006/powerpointprocessingDrawing" xmlns:v="urn:schemas-microsoft-com:vml" xmlns:o="urn:schemas-microsoft-com:office:office" xmlns="">
      <p:transition spd="med">
        <p:fade/>
      </p:transition>
    </mc:Fallback>
  </mc:AlternateContent>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custDataLst>
              <p:tags r:id="rId1"/>
            </p:custDataLst>
          </p:nvPr>
        </p:nvSpPr>
        <p:spPr/>
        <p:txBody>
          <a:bodyPr/>
          <a:lstStyle/>
          <a:p>
            <a:r>
              <a:rPr lang="fr-CA"/>
              <a:t>Références</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custDataLst>
              <p:tags r:id="rId2"/>
            </p:custDataLst>
          </p:nvPr>
        </p:nvSpPr>
        <p:spPr/>
        <p:txBody>
          <a:bodyPr>
            <a:noAutofit/>
          </a:bodyPr>
          <a:lstStyle/>
          <a:p>
            <a:pPr marL="0" indent="0">
              <a:buNone/>
            </a:pPr>
            <a:r>
              <a:rPr lang="fr-CA" sz="1800" dirty="0">
                <a:hlinkClick r:id="rId4"/>
              </a:rPr>
              <a:t>http://www.roymfrancis.com/scraping-instagram-choosing-hashtags/</a:t>
            </a:r>
            <a:endParaRPr lang="fr-CA" sz="1800" dirty="0"/>
          </a:p>
          <a:p>
            <a:pPr marL="0" indent="0">
              <a:buNone/>
            </a:pPr>
            <a:r>
              <a:rPr lang="fr-CA" sz="1800" dirty="0" err="1"/>
              <a:t>Munzert</a:t>
            </a:r>
            <a:r>
              <a:rPr lang="fr-CA" sz="1800" dirty="0"/>
              <a:t>, S., C. </a:t>
            </a:r>
            <a:r>
              <a:rPr lang="fr-CA" sz="1800" dirty="0" err="1"/>
              <a:t>Rubba</a:t>
            </a:r>
            <a:r>
              <a:rPr lang="fr-CA" sz="1800" dirty="0"/>
              <a:t>, P. Meissner et D. </a:t>
            </a:r>
            <a:r>
              <a:rPr lang="fr-CA" sz="1800" dirty="0" err="1"/>
              <a:t>Nyhuis</a:t>
            </a:r>
            <a:r>
              <a:rPr lang="fr-CA" sz="1800" dirty="0"/>
              <a:t>. </a:t>
            </a:r>
            <a:r>
              <a:rPr lang="fr-CA" sz="1800" i="1" dirty="0" err="1"/>
              <a:t>Automated</a:t>
            </a:r>
            <a:r>
              <a:rPr lang="fr-CA" sz="1800" i="1" dirty="0"/>
              <a:t> Data Collection </a:t>
            </a:r>
            <a:r>
              <a:rPr lang="fr-CA" sz="1800" i="1" dirty="0" err="1"/>
              <a:t>with</a:t>
            </a:r>
            <a:r>
              <a:rPr lang="fr-CA" sz="1800" i="1" dirty="0"/>
              <a:t> R: A </a:t>
            </a:r>
            <a:r>
              <a:rPr lang="fr-CA" sz="1800" i="1" dirty="0" err="1"/>
              <a:t>Practical</a:t>
            </a:r>
            <a:r>
              <a:rPr lang="fr-CA" sz="1800" i="1" dirty="0"/>
              <a:t> Guide to Web </a:t>
            </a:r>
            <a:r>
              <a:rPr lang="fr-CA" sz="1800" i="1" dirty="0" err="1"/>
              <a:t>Scraping</a:t>
            </a:r>
            <a:r>
              <a:rPr lang="fr-CA" sz="1800" i="1" dirty="0"/>
              <a:t> and </a:t>
            </a:r>
            <a:r>
              <a:rPr lang="fr-CA" sz="1800" i="1" dirty="0" err="1"/>
              <a:t>Text</a:t>
            </a:r>
            <a:r>
              <a:rPr lang="fr-CA" sz="1800" i="1" dirty="0"/>
              <a:t> Mining</a:t>
            </a:r>
            <a:r>
              <a:rPr lang="fr-CA" sz="1800" dirty="0"/>
              <a:t>, </a:t>
            </a:r>
            <a:r>
              <a:rPr lang="fr-CA" sz="1800" dirty="0" err="1"/>
              <a:t>Wiley</a:t>
            </a:r>
            <a:r>
              <a:rPr lang="fr-CA" sz="1800" dirty="0"/>
              <a:t>, 2015.</a:t>
            </a:r>
          </a:p>
          <a:p>
            <a:pPr marL="0" indent="0">
              <a:buNone/>
            </a:pPr>
            <a:r>
              <a:rPr lang="fr-CA" sz="1800" dirty="0"/>
              <a:t>Mitchell, R. </a:t>
            </a:r>
            <a:r>
              <a:rPr lang="fr-CA" sz="1800" i="1" dirty="0"/>
              <a:t>Web </a:t>
            </a:r>
            <a:r>
              <a:rPr lang="fr-CA" sz="1800" i="1" dirty="0" err="1"/>
              <a:t>Scraping</a:t>
            </a:r>
            <a:r>
              <a:rPr lang="fr-CA" sz="1800" i="1" dirty="0"/>
              <a:t> </a:t>
            </a:r>
            <a:r>
              <a:rPr lang="fr-CA" sz="1800" i="1" dirty="0" err="1"/>
              <a:t>with</a:t>
            </a:r>
            <a:r>
              <a:rPr lang="fr-CA" sz="1800" i="1" dirty="0"/>
              <a:t> Python: </a:t>
            </a:r>
            <a:r>
              <a:rPr lang="fr-CA" sz="1800" i="1" dirty="0" err="1"/>
              <a:t>Collecting</a:t>
            </a:r>
            <a:r>
              <a:rPr lang="fr-CA" sz="1800" i="1" dirty="0"/>
              <a:t> Data </a:t>
            </a:r>
            <a:r>
              <a:rPr lang="fr-CA" sz="1800" i="1" dirty="0" err="1"/>
              <a:t>From</a:t>
            </a:r>
            <a:r>
              <a:rPr lang="fr-CA" sz="1800" i="1" dirty="0"/>
              <a:t> the Modern Web</a:t>
            </a:r>
            <a:r>
              <a:rPr lang="fr-CA" sz="1800" dirty="0"/>
              <a:t>, </a:t>
            </a:r>
            <a:r>
              <a:rPr lang="fr-CA" sz="1800" dirty="0" err="1"/>
              <a:t>O’Reilly</a:t>
            </a:r>
            <a:r>
              <a:rPr lang="fr-CA" sz="1800" dirty="0"/>
              <a:t>, 2015.</a:t>
            </a:r>
          </a:p>
          <a:p>
            <a:pPr marL="0" indent="0">
              <a:buNone/>
            </a:pPr>
            <a:r>
              <a:rPr lang="fr-CA" sz="1800" dirty="0">
                <a:hlinkClick r:id="rId5"/>
              </a:rPr>
              <a:t>https://www.w3schools.com/xml/xpath_intro.asp</a:t>
            </a:r>
            <a:endParaRPr lang="fr-CA" sz="1800" dirty="0"/>
          </a:p>
          <a:p>
            <a:pPr marL="0" indent="0">
              <a:buNone/>
            </a:pPr>
            <a:r>
              <a:rPr lang="fr-CA" sz="1800" dirty="0">
                <a:hlinkClick r:id="rId6"/>
              </a:rPr>
              <a:t>https://www.w3schools.com/</a:t>
            </a:r>
            <a:endParaRPr lang="fr-CA" sz="1800" dirty="0"/>
          </a:p>
          <a:p>
            <a:pPr marL="0" indent="0">
              <a:buNone/>
            </a:pPr>
            <a:r>
              <a:rPr lang="fr-CA" sz="1800" dirty="0">
                <a:hlinkClick r:id="rId7"/>
              </a:rPr>
              <a:t>https://fr.wikipedia.org/wiki/Extensible_Hypertext_Markup_Language</a:t>
            </a:r>
            <a:r>
              <a:rPr lang="fr-CA" sz="2000" dirty="0"/>
              <a:t> </a:t>
            </a:r>
          </a:p>
          <a:p>
            <a:pPr marL="0" indent="0">
              <a:buNone/>
            </a:pPr>
            <a:r>
              <a:rPr lang="fr-CA" sz="1800" dirty="0">
                <a:hlinkClick r:id="rId8"/>
              </a:rPr>
              <a:t>https://medium.com/the-andela-way/introduction-to-web-scraping-using-selenium-7ec377a8cf72</a:t>
            </a:r>
            <a:r>
              <a:rPr lang="fr-CA" sz="2000" dirty="0"/>
              <a:t> </a:t>
            </a:r>
          </a:p>
          <a:p>
            <a:pPr marL="0" indent="0">
              <a:buNone/>
            </a:pPr>
            <a:r>
              <a:rPr lang="fr-CA" sz="1800" dirty="0">
                <a:hlinkClick r:id="rId9"/>
              </a:rPr>
              <a:t>https://pypi.python.org/pypi/selenium</a:t>
            </a:r>
            <a:r>
              <a:rPr lang="fr-CA" sz="2000" dirty="0"/>
              <a:t> </a:t>
            </a:r>
          </a:p>
        </p:txBody>
      </p:sp>
    </p:spTree>
    <p:extLst>
      <p:ext uri="{BB962C8B-B14F-4D97-AF65-F5344CB8AC3E}">
        <p14:creationId xmlns:p14="http://schemas.microsoft.com/office/powerpoint/2010/main" val="2821009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c="http://schemas.openxmlformats.org/drawingml/2006/chart" xmlns:dgm="http://schemas.openxmlformats.org/drawingml/2006/diagram" xmlns:cdr="http://schemas.openxmlformats.org/drawingml/2006/chartDrawing" xmlns:wne="http://schemas.microsoft.com/office/powerpoint/2006/powerpointml" xmlns:wp="http://schemas.openxmlformats.org/drawingml/2006/powerpointprocessingDrawing" xmlns:v="urn:schemas-microsoft-com:vml" xmlns:o="urn:schemas-microsoft-com:office:office" xmlns="">
      <p:transition spd="med">
        <p:fade/>
      </p:transition>
    </mc:Fallback>
  </mc:AlternateContent>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Références</a:t>
            </a:r>
          </a:p>
        </p:txBody>
      </p:sp>
      <p:sp>
        <p:nvSpPr>
          <p:cNvPr id="3" name="Content Placeholder 2"/>
          <p:cNvSpPr>
            <a:spLocks noGrp="1"/>
          </p:cNvSpPr>
          <p:nvPr>
            <p:ph idx="1"/>
            <p:custDataLst>
              <p:tags r:id="rId2"/>
            </p:custDataLst>
          </p:nvPr>
        </p:nvSpPr>
        <p:spPr/>
        <p:txBody>
          <a:bodyPr>
            <a:noAutofit/>
          </a:bodyPr>
          <a:lstStyle/>
          <a:p>
            <a:r>
              <a:rPr lang="fr-CA" sz="1800" dirty="0" err="1"/>
              <a:t>Lessler</a:t>
            </a:r>
            <a:r>
              <a:rPr lang="fr-CA" sz="1800" dirty="0"/>
              <a:t>, J. et </a:t>
            </a:r>
            <a:r>
              <a:rPr lang="fr-CA" sz="1800" dirty="0" err="1"/>
              <a:t>Kalsbeek</a:t>
            </a:r>
            <a:r>
              <a:rPr lang="fr-CA" sz="1800" dirty="0"/>
              <a:t>, W. </a:t>
            </a:r>
            <a:r>
              <a:rPr lang="fr-CA" sz="1800" i="1" dirty="0" err="1"/>
              <a:t>Nonsampling</a:t>
            </a:r>
            <a:r>
              <a:rPr lang="fr-CA" sz="1800" i="1" dirty="0"/>
              <a:t> </a:t>
            </a:r>
            <a:r>
              <a:rPr lang="fr-CA" sz="1800" i="1" dirty="0" err="1"/>
              <a:t>Errors</a:t>
            </a:r>
            <a:r>
              <a:rPr lang="fr-CA" sz="1800" i="1" dirty="0"/>
              <a:t> in </a:t>
            </a:r>
            <a:r>
              <a:rPr lang="fr-CA" sz="1800" i="1" dirty="0" err="1"/>
              <a:t>Surveys</a:t>
            </a:r>
            <a:r>
              <a:rPr lang="fr-CA" sz="1800" dirty="0"/>
              <a:t>, New York, </a:t>
            </a:r>
            <a:r>
              <a:rPr lang="fr-CA" sz="1800" dirty="0" err="1"/>
              <a:t>Wiley</a:t>
            </a:r>
            <a:r>
              <a:rPr lang="fr-CA" sz="1800" dirty="0"/>
              <a:t>, 1992.</a:t>
            </a:r>
          </a:p>
          <a:p>
            <a:r>
              <a:rPr lang="fr-CA" sz="1800" dirty="0"/>
              <a:t>Oppenheim, N. </a:t>
            </a:r>
            <a:r>
              <a:rPr lang="fr-CA" sz="1800" i="1" dirty="0"/>
              <a:t>Questionnaire Design, </a:t>
            </a:r>
            <a:r>
              <a:rPr lang="fr-CA" sz="1800" i="1" dirty="0" err="1"/>
              <a:t>Interviewing</a:t>
            </a:r>
            <a:r>
              <a:rPr lang="fr-CA" sz="1800" i="1" dirty="0"/>
              <a:t>, and Attitude </a:t>
            </a:r>
            <a:r>
              <a:rPr lang="fr-CA" sz="1800" i="1" dirty="0" err="1"/>
              <a:t>Measurement</a:t>
            </a:r>
            <a:r>
              <a:rPr lang="fr-CA" sz="1800" dirty="0"/>
              <a:t>, St. </a:t>
            </a:r>
            <a:r>
              <a:rPr lang="fr-CA" sz="1800" dirty="0" err="1"/>
              <a:t>Martin’s</a:t>
            </a:r>
            <a:r>
              <a:rPr lang="fr-CA" sz="1800" dirty="0"/>
              <a:t>, 1992.</a:t>
            </a:r>
          </a:p>
          <a:p>
            <a:r>
              <a:rPr lang="fr-CA" sz="1800" dirty="0" err="1"/>
              <a:t>Hidiroglou</a:t>
            </a:r>
            <a:r>
              <a:rPr lang="fr-CA" sz="1800" dirty="0"/>
              <a:t>, M., J. Drew et G. Gray. « A Framework for </a:t>
            </a:r>
            <a:r>
              <a:rPr lang="fr-CA" sz="1800" dirty="0" err="1"/>
              <a:t>Measuring</a:t>
            </a:r>
            <a:r>
              <a:rPr lang="fr-CA" sz="1800" dirty="0"/>
              <a:t> and </a:t>
            </a:r>
            <a:r>
              <a:rPr lang="fr-CA" sz="1800" dirty="0" err="1"/>
              <a:t>Reducing</a:t>
            </a:r>
            <a:r>
              <a:rPr lang="fr-CA" sz="1800" dirty="0"/>
              <a:t> non-</a:t>
            </a:r>
            <a:r>
              <a:rPr lang="fr-CA" sz="1800" dirty="0" err="1"/>
              <a:t>response</a:t>
            </a:r>
            <a:r>
              <a:rPr lang="fr-CA" sz="1800" dirty="0"/>
              <a:t> in </a:t>
            </a:r>
            <a:r>
              <a:rPr lang="fr-CA" sz="1800" dirty="0" err="1"/>
              <a:t>Surveys</a:t>
            </a:r>
            <a:r>
              <a:rPr lang="fr-CA" sz="1800" dirty="0"/>
              <a:t> », </a:t>
            </a:r>
            <a:r>
              <a:rPr lang="fr-CA" sz="1800" i="1" dirty="0"/>
              <a:t>Survey </a:t>
            </a:r>
            <a:r>
              <a:rPr lang="fr-CA" sz="1800" i="1" dirty="0" err="1"/>
              <a:t>Methodology</a:t>
            </a:r>
            <a:r>
              <a:rPr lang="fr-CA" sz="1800" dirty="0"/>
              <a:t>, vol. 19, n</a:t>
            </a:r>
            <a:r>
              <a:rPr lang="fr-CA" sz="1800" baseline="30000" dirty="0"/>
              <a:t>o</a:t>
            </a:r>
            <a:r>
              <a:rPr lang="fr-CA" sz="1800" dirty="0"/>
              <a:t> 1, 1993, p. 81 à 94.</a:t>
            </a:r>
          </a:p>
          <a:p>
            <a:r>
              <a:rPr lang="fr-CA" sz="1800" dirty="0"/>
              <a:t>Gower, A. « Questionnaire Design for Business </a:t>
            </a:r>
            <a:r>
              <a:rPr lang="fr-CA" sz="1800" dirty="0" err="1"/>
              <a:t>Surveys</a:t>
            </a:r>
            <a:r>
              <a:rPr lang="fr-CA" sz="1800" dirty="0"/>
              <a:t> », </a:t>
            </a:r>
            <a:r>
              <a:rPr lang="fr-CA" sz="1800" i="1" dirty="0"/>
              <a:t>Survey </a:t>
            </a:r>
            <a:r>
              <a:rPr lang="fr-CA" sz="1800" i="1" dirty="0" err="1"/>
              <a:t>Methodology</a:t>
            </a:r>
            <a:r>
              <a:rPr lang="fr-CA" sz="1800" dirty="0"/>
              <a:t>, vol. 20, n</a:t>
            </a:r>
            <a:r>
              <a:rPr lang="fr-CA" sz="1800" baseline="30000" dirty="0"/>
              <a:t>o</a:t>
            </a:r>
            <a:r>
              <a:rPr lang="fr-CA" sz="1800" dirty="0"/>
              <a:t> 2, 1994.</a:t>
            </a:r>
          </a:p>
          <a:p>
            <a:r>
              <a:rPr lang="fr-CA" sz="2000" i="1" dirty="0"/>
              <a:t>Méthodes et pratiques d’enquête</a:t>
            </a:r>
            <a:r>
              <a:rPr lang="fr-CA" sz="2000" dirty="0"/>
              <a:t>, Statistique Canada. No 12-587-X au catalogue.</a:t>
            </a:r>
          </a:p>
          <a:p>
            <a:r>
              <a:rPr lang="fr-CA" sz="1800" dirty="0" err="1"/>
              <a:t>Boily</a:t>
            </a:r>
            <a:r>
              <a:rPr lang="fr-CA" sz="1800" dirty="0"/>
              <a:t>, P., J. </a:t>
            </a:r>
            <a:r>
              <a:rPr lang="fr-CA" sz="1800" dirty="0" err="1"/>
              <a:t>Schellinck</a:t>
            </a:r>
            <a:r>
              <a:rPr lang="fr-CA" sz="1800" dirty="0"/>
              <a:t>, S. </a:t>
            </a:r>
            <a:r>
              <a:rPr lang="fr-CA" sz="1800" dirty="0" err="1"/>
              <a:t>Hagiwara</a:t>
            </a:r>
            <a:r>
              <a:rPr lang="fr-CA" sz="1800" dirty="0"/>
              <a:t> </a:t>
            </a:r>
            <a:r>
              <a:rPr lang="fr-CA" sz="1800" i="1" dirty="0"/>
              <a:t>et coll. Introduction to Quantitative Consulting</a:t>
            </a:r>
            <a:r>
              <a:rPr lang="fr-CA" sz="1800" dirty="0"/>
              <a:t>. En cours d’élaboration.</a:t>
            </a:r>
          </a:p>
          <a:p>
            <a:pPr>
              <a:buSzPct val="100000"/>
            </a:pPr>
            <a:r>
              <a:rPr lang="fr-CA" sz="1800" dirty="0" err="1"/>
              <a:t>Buttrey</a:t>
            </a:r>
            <a:r>
              <a:rPr lang="fr-CA" sz="1800" dirty="0"/>
              <a:t>, S.E. </a:t>
            </a:r>
            <a:r>
              <a:rPr lang="fr-CA" sz="1800" i="1" dirty="0"/>
              <a:t>A Data </a:t>
            </a:r>
            <a:r>
              <a:rPr lang="fr-CA" sz="1800" i="1" dirty="0" err="1"/>
              <a:t>Scientist’s</a:t>
            </a:r>
            <a:r>
              <a:rPr lang="fr-CA" sz="1800" i="1" dirty="0"/>
              <a:t> Guide to </a:t>
            </a:r>
            <a:r>
              <a:rPr lang="fr-CA" sz="1800" i="1" dirty="0" err="1"/>
              <a:t>Acquiring</a:t>
            </a:r>
            <a:r>
              <a:rPr lang="fr-CA" sz="1800" i="1" dirty="0"/>
              <a:t>, </a:t>
            </a:r>
            <a:r>
              <a:rPr lang="fr-CA" sz="1800" i="1" dirty="0" err="1"/>
              <a:t>Cleaning</a:t>
            </a:r>
            <a:r>
              <a:rPr lang="fr-CA" sz="1800" i="1" dirty="0"/>
              <a:t>, and </a:t>
            </a:r>
            <a:r>
              <a:rPr lang="fr-CA" sz="1800" i="1" dirty="0" err="1"/>
              <a:t>Managing</a:t>
            </a:r>
            <a:r>
              <a:rPr lang="fr-CA" sz="1800" i="1" dirty="0"/>
              <a:t> Data in R</a:t>
            </a:r>
            <a:r>
              <a:rPr lang="fr-CA" sz="1800" dirty="0"/>
              <a:t>, </a:t>
            </a:r>
            <a:r>
              <a:rPr lang="fr-CA" sz="1800" dirty="0" err="1"/>
              <a:t>Wiley</a:t>
            </a:r>
            <a:r>
              <a:rPr lang="fr-CA" sz="1800" dirty="0"/>
              <a:t>, 2017.</a:t>
            </a:r>
          </a:p>
        </p:txBody>
      </p:sp>
    </p:spTree>
    <p:extLst>
      <p:ext uri="{BB962C8B-B14F-4D97-AF65-F5344CB8AC3E}">
        <p14:creationId xmlns:p14="http://schemas.microsoft.com/office/powerpoint/2010/main" val="162958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c="http://schemas.openxmlformats.org/drawingml/2006/chart" xmlns:dgm="http://schemas.openxmlformats.org/drawingml/2006/diagram" xmlns:cdr="http://schemas.openxmlformats.org/drawingml/2006/chartDrawing" xmlns:wne="http://schemas.microsoft.com/office/powerpoint/2006/powerpointml" xmlns:wp="http://schemas.openxmlformats.org/drawingml/2006/powerpointprocessingDrawing" xmlns:v="urn:schemas-microsoft-com:vml" xmlns:o="urn:schemas-microsoft-com:office:office"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normAutofit/>
          </a:bodyPr>
          <a:lstStyle/>
          <a:p>
            <a:r>
              <a:rPr lang="fr-CA"/>
              <a:t>ERREUR D’ENQUÊTE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p:txBody>
              <a:bodyPr>
                <a:noAutofit/>
              </a:bodyPr>
              <a:lstStyle/>
              <a:p>
                <a:r>
                  <a:rPr lang="fr-CA" sz="1800" dirty="0"/>
                  <a:t>Erreur totale = erreur d’échantillonnage + erreur de mesure + erreur de non-réponse + erreur de couverture</a:t>
                </a:r>
                <a:endParaRPr lang="fr-CA" sz="1800" dirty="0">
                  <a:ea typeface="Cambria Math" panose="02040503050406030204" pitchFamily="18" charset="0"/>
                </a:endParaRPr>
              </a:p>
              <a:p>
                <a:endParaRPr lang="fr-CA" sz="2000" dirty="0"/>
              </a:p>
              <a:p>
                <a:endParaRPr lang="fr-CA" sz="2000" dirty="0"/>
              </a:p>
              <a:p>
                <a:endParaRPr lang="fr-CA" sz="2000" dirty="0"/>
              </a:p>
              <a:p>
                <a:r>
                  <a:rPr lang="fr-CA" sz="2000" dirty="0"/>
                  <a:t>L’échantillonnage statistique permet de fournir des estimations, mais, surtout, il permet aussi de contrôler dans une certaine mesure l’</a:t>
                </a:r>
                <a:r>
                  <a:rPr lang="fr-CA" sz="2000" b="1" dirty="0"/>
                  <a:t>erreur totale</a:t>
                </a:r>
                <a:r>
                  <a:rPr lang="fr-CA" sz="2000" dirty="0"/>
                  <a:t> (ET) dans les estimations. </a:t>
                </a:r>
              </a:p>
              <a:p>
                <a:endParaRPr lang="fr-CA" sz="400" b="1" i="1" dirty="0"/>
              </a:p>
              <a:p>
                <a:r>
                  <a:rPr lang="fr-CA" sz="2000" dirty="0"/>
                  <a:t>Idéalement, ET</a:t>
                </a:r>
                <a14:m>
                  <m:oMath xmlns:m="http://schemas.openxmlformats.org/officeDocument/2006/math">
                    <m:r>
                      <a:rPr lang="en-CA" sz="2000" i="1" smtClean="0">
                        <a:latin typeface="Cambria Math" panose="02040503050406030204" pitchFamily="18" charset="0"/>
                      </a:rPr>
                      <m:t>=0</m:t>
                    </m:r>
                  </m:oMath>
                </a14:m>
                <a:r>
                  <a:rPr lang="fr-CA" sz="2000" dirty="0"/>
                  <a:t>. Dans la pratique, deux principaux éléments contribuent à l’ET : les </a:t>
                </a:r>
                <a:r>
                  <a:rPr lang="fr-CA" sz="2000" b="1" dirty="0"/>
                  <a:t>erreurs d’échantillonnage</a:t>
                </a:r>
                <a:r>
                  <a:rPr lang="fr-CA" sz="2000" dirty="0"/>
                  <a:t> (attribuable au choix du plan d’échantillonnage) et les </a:t>
                </a:r>
                <a:r>
                  <a:rPr lang="fr-CA" sz="2000" b="1" dirty="0"/>
                  <a:t>erreurs non attribuables à l’échantillonnage</a:t>
                </a:r>
                <a:r>
                  <a:rPr lang="fr-CA" sz="2000" dirty="0"/>
                  <a:t> (tout le reste).</a:t>
                </a:r>
              </a:p>
            </p:txBody>
          </p:sp>
        </mc:Choice>
        <mc:Fallback xmlns="">
          <p:sp>
            <p:nvSpPr>
              <p:cNvPr id="3" name="Content Placeholder 2">
                <a:extLst>
                  <a:ext uri="{FF2B5EF4-FFF2-40B4-BE49-F238E27FC236}">
                    <a16:creationId xmlns:a16="http://schemas.microsoft.com/office/drawing/2014/main" xmlns:a14="http://schemas.microsoft.com/office/drawing/2010/main" xmlns="" id="{BFCCC0E3-186C-49BD-B68E-B8C70875F6EB}"/>
                  </a:ext>
                </a:extLst>
              </p:cNvPr>
              <p:cNvSpPr>
                <a:spLocks noGrp="1" noRot="1" noChangeAspect="1" noMove="1" noResize="1" noEditPoints="1" noAdjustHandles="1" noChangeArrowheads="1" noChangeShapeType="1" noTextEdit="1"/>
              </p:cNvSpPr>
              <p:nvPr>
                <p:ph idx="1"/>
                <p:custDataLst>
                  <p:tags r:id="rId8"/>
                </p:custDataLst>
              </p:nvPr>
            </p:nvSpPr>
            <p:spPr>
              <a:blipFill rotWithShape="0">
                <a:blip r:embed="rId9"/>
                <a:stretch>
                  <a:fillRect l="-552" r="-552"/>
                </a:stretch>
              </a:blipFill>
            </p:spPr>
            <p:txBody>
              <a:bodyPr/>
              <a:lstStyle/>
              <a:p>
                <a:r>
                  <a:rPr lang="fr-CA">
                    <a:noFill/>
                  </a:rPr>
                  <a:t> </a:t>
                </a:r>
              </a:p>
            </p:txBody>
          </p:sp>
        </mc:Fallback>
      </mc:AlternateContent>
      <p:grpSp>
        <p:nvGrpSpPr>
          <p:cNvPr id="4" name="Group 16">
            <a:extLst>
              <a:ext uri="{FF2B5EF4-FFF2-40B4-BE49-F238E27FC236}">
                <a16:creationId xmlns:a16="http://schemas.microsoft.com/office/drawing/2014/main" id="{19F54534-797C-3B46-B7C7-9F7DD1454DE6}"/>
              </a:ext>
            </a:extLst>
          </p:cNvPr>
          <p:cNvGrpSpPr>
            <a:grpSpLocks/>
          </p:cNvGrpSpPr>
          <p:nvPr>
            <p:custDataLst>
              <p:tags r:id="rId3"/>
            </p:custDataLst>
          </p:nvPr>
        </p:nvGrpSpPr>
        <p:grpSpPr bwMode="auto">
          <a:xfrm>
            <a:off x="2291905" y="2751012"/>
            <a:ext cx="1779486" cy="781135"/>
            <a:chOff x="3567135" y="2958852"/>
            <a:chExt cx="1185350" cy="780991"/>
          </a:xfrm>
        </p:grpSpPr>
        <p:sp>
          <p:nvSpPr>
            <p:cNvPr id="5" name="Left Brace 4">
              <a:extLst>
                <a:ext uri="{FF2B5EF4-FFF2-40B4-BE49-F238E27FC236}">
                  <a16:creationId xmlns:a16="http://schemas.microsoft.com/office/drawing/2014/main" id="{55F7A1C6-CF74-4445-A445-E90629BAB1CB}"/>
                </a:ext>
              </a:extLst>
            </p:cNvPr>
            <p:cNvSpPr/>
            <p:nvPr/>
          </p:nvSpPr>
          <p:spPr>
            <a:xfrm rot="16200000" flipV="1">
              <a:off x="4092848" y="2501899"/>
              <a:ext cx="146023"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a:solidFill>
                  <a:srgbClr val="C00000"/>
                </a:solidFill>
                <a:latin typeface="Dagny OT" panose="020B0504020201020104" pitchFamily="34" charset="77"/>
              </a:endParaRPr>
            </a:p>
          </p:txBody>
        </p:sp>
        <p:sp>
          <p:nvSpPr>
            <p:cNvPr id="6" name="TextBox 16">
              <a:extLst>
                <a:ext uri="{FF2B5EF4-FFF2-40B4-BE49-F238E27FC236}">
                  <a16:creationId xmlns:a16="http://schemas.microsoft.com/office/drawing/2014/main" id="{B6CBF260-EB62-8B40-9334-30509EFD5F89}"/>
                </a:ext>
              </a:extLst>
            </p:cNvPr>
            <p:cNvSpPr txBox="1">
              <a:spLocks noChangeArrowheads="1"/>
            </p:cNvSpPr>
            <p:nvPr/>
          </p:nvSpPr>
          <p:spPr bwMode="auto">
            <a:xfrm>
              <a:off x="3567135" y="3093631"/>
              <a:ext cx="1185350" cy="646212"/>
            </a:xfrm>
            <a:prstGeom prst="rect">
              <a:avLst/>
            </a:prstGeom>
            <a:noFill/>
            <a:ln w="9525">
              <a:noFill/>
              <a:miter lim="800000"/>
              <a:headEnd/>
              <a:tailEnd/>
            </a:ln>
          </p:spPr>
          <p:txBody>
            <a:bodyPr wrap="square">
              <a:spAutoFit/>
            </a:bodyPr>
            <a:lstStyle/>
            <a:p>
              <a:pPr algn="ctr"/>
              <a:r>
                <a:rPr lang="fr-CA" dirty="0">
                  <a:solidFill>
                    <a:srgbClr val="C00000"/>
                  </a:solidFill>
                  <a:latin typeface="Dagny OT" panose="020B0504020201020104" pitchFamily="34" charset="77"/>
                </a:rPr>
                <a:t>enquête, pas recensement</a:t>
              </a:r>
            </a:p>
          </p:txBody>
        </p:sp>
      </p:grpSp>
      <p:grpSp>
        <p:nvGrpSpPr>
          <p:cNvPr id="7" name="Group 16">
            <a:extLst>
              <a:ext uri="{FF2B5EF4-FFF2-40B4-BE49-F238E27FC236}">
                <a16:creationId xmlns:a16="http://schemas.microsoft.com/office/drawing/2014/main" id="{13FFEE6D-747B-0641-9358-F1BB44995E9C}"/>
              </a:ext>
            </a:extLst>
          </p:cNvPr>
          <p:cNvGrpSpPr>
            <a:grpSpLocks/>
          </p:cNvGrpSpPr>
          <p:nvPr>
            <p:custDataLst>
              <p:tags r:id="rId4"/>
            </p:custDataLst>
          </p:nvPr>
        </p:nvGrpSpPr>
        <p:grpSpPr bwMode="auto">
          <a:xfrm>
            <a:off x="4542183" y="2751013"/>
            <a:ext cx="1868556" cy="781134"/>
            <a:chOff x="3583318" y="2958852"/>
            <a:chExt cx="1170052" cy="780991"/>
          </a:xfrm>
        </p:grpSpPr>
        <p:sp>
          <p:nvSpPr>
            <p:cNvPr id="8" name="Left Brace 7">
              <a:extLst>
                <a:ext uri="{FF2B5EF4-FFF2-40B4-BE49-F238E27FC236}">
                  <a16:creationId xmlns:a16="http://schemas.microsoft.com/office/drawing/2014/main" id="{80481837-AFF4-DD4B-A633-E4CAD1AC054A}"/>
                </a:ext>
              </a:extLst>
            </p:cNvPr>
            <p:cNvSpPr/>
            <p:nvPr/>
          </p:nvSpPr>
          <p:spPr>
            <a:xfrm rot="16200000" flipV="1">
              <a:off x="4092848" y="2501899"/>
              <a:ext cx="146023"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a:solidFill>
                  <a:srgbClr val="C00000"/>
                </a:solidFill>
                <a:latin typeface="Dagny OT" panose="020B0504020201020104" pitchFamily="34" charset="77"/>
              </a:endParaRPr>
            </a:p>
          </p:txBody>
        </p:sp>
        <p:sp>
          <p:nvSpPr>
            <p:cNvPr id="9" name="TextBox 19">
              <a:extLst>
                <a:ext uri="{FF2B5EF4-FFF2-40B4-BE49-F238E27FC236}">
                  <a16:creationId xmlns:a16="http://schemas.microsoft.com/office/drawing/2014/main" id="{85CAEF76-2691-3E45-9958-1E7354DB5B8B}"/>
                </a:ext>
              </a:extLst>
            </p:cNvPr>
            <p:cNvSpPr txBox="1">
              <a:spLocks noChangeArrowheads="1"/>
            </p:cNvSpPr>
            <p:nvPr/>
          </p:nvSpPr>
          <p:spPr bwMode="auto">
            <a:xfrm>
              <a:off x="3583318" y="3093631"/>
              <a:ext cx="1170052" cy="646212"/>
            </a:xfrm>
            <a:prstGeom prst="rect">
              <a:avLst/>
            </a:prstGeom>
            <a:noFill/>
            <a:ln w="9525">
              <a:noFill/>
              <a:miter lim="800000"/>
              <a:headEnd/>
              <a:tailEnd/>
            </a:ln>
          </p:spPr>
          <p:txBody>
            <a:bodyPr wrap="square">
              <a:spAutoFit/>
            </a:bodyPr>
            <a:lstStyle/>
            <a:p>
              <a:pPr algn="ctr"/>
              <a:r>
                <a:rPr lang="fr-CA">
                  <a:solidFill>
                    <a:srgbClr val="C00000"/>
                  </a:solidFill>
                  <a:latin typeface="Dagny OT" panose="020B0504020201020104" pitchFamily="34" charset="77"/>
                </a:rPr>
                <a:t>manque d’exactitude dans la mesure des observations</a:t>
              </a:r>
            </a:p>
          </p:txBody>
        </p:sp>
      </p:grpSp>
      <p:grpSp>
        <p:nvGrpSpPr>
          <p:cNvPr id="10" name="Group 16">
            <a:extLst>
              <a:ext uri="{FF2B5EF4-FFF2-40B4-BE49-F238E27FC236}">
                <a16:creationId xmlns:a16="http://schemas.microsoft.com/office/drawing/2014/main" id="{5F0FB13F-FB21-B64E-948D-F8CD742FD0D1}"/>
              </a:ext>
            </a:extLst>
          </p:cNvPr>
          <p:cNvGrpSpPr>
            <a:grpSpLocks/>
          </p:cNvGrpSpPr>
          <p:nvPr>
            <p:custDataLst>
              <p:tags r:id="rId5"/>
            </p:custDataLst>
          </p:nvPr>
        </p:nvGrpSpPr>
        <p:grpSpPr bwMode="auto">
          <a:xfrm>
            <a:off x="6870357" y="2751011"/>
            <a:ext cx="1863317" cy="1058157"/>
            <a:chOff x="3612512" y="2958852"/>
            <a:chExt cx="1162730" cy="1057784"/>
          </a:xfrm>
        </p:grpSpPr>
        <p:sp>
          <p:nvSpPr>
            <p:cNvPr id="11" name="Left Brace 10">
              <a:extLst>
                <a:ext uri="{FF2B5EF4-FFF2-40B4-BE49-F238E27FC236}">
                  <a16:creationId xmlns:a16="http://schemas.microsoft.com/office/drawing/2014/main" id="{781CA188-00ED-274C-BA53-371A8A27157F}"/>
                </a:ext>
              </a:extLst>
            </p:cNvPr>
            <p:cNvSpPr/>
            <p:nvPr/>
          </p:nvSpPr>
          <p:spPr>
            <a:xfrm rot="16200000" flipV="1">
              <a:off x="4092860" y="2501887"/>
              <a:ext cx="145999"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a:solidFill>
                  <a:srgbClr val="C00000"/>
                </a:solidFill>
                <a:latin typeface="Dagny OT" panose="020B0504020201020104" pitchFamily="34" charset="77"/>
              </a:endParaRPr>
            </a:p>
          </p:txBody>
        </p:sp>
        <p:sp>
          <p:nvSpPr>
            <p:cNvPr id="12" name="TextBox 22">
              <a:extLst>
                <a:ext uri="{FF2B5EF4-FFF2-40B4-BE49-F238E27FC236}">
                  <a16:creationId xmlns:a16="http://schemas.microsoft.com/office/drawing/2014/main" id="{B3BE2AE0-710C-E046-B505-3BB3B26F4D76}"/>
                </a:ext>
              </a:extLst>
            </p:cNvPr>
            <p:cNvSpPr txBox="1">
              <a:spLocks noChangeArrowheads="1"/>
            </p:cNvSpPr>
            <p:nvPr/>
          </p:nvSpPr>
          <p:spPr bwMode="auto">
            <a:xfrm>
              <a:off x="3612512" y="3093631"/>
              <a:ext cx="1162730" cy="923005"/>
            </a:xfrm>
            <a:prstGeom prst="rect">
              <a:avLst/>
            </a:prstGeom>
            <a:noFill/>
            <a:ln w="9525">
              <a:noFill/>
              <a:miter lim="800000"/>
              <a:headEnd/>
              <a:tailEnd/>
            </a:ln>
          </p:spPr>
          <p:txBody>
            <a:bodyPr wrap="square">
              <a:spAutoFit/>
            </a:bodyPr>
            <a:lstStyle/>
            <a:p>
              <a:pPr algn="ctr"/>
              <a:r>
                <a:rPr lang="fr-CA" dirty="0">
                  <a:solidFill>
                    <a:srgbClr val="C00000"/>
                  </a:solidFill>
                  <a:latin typeface="Dagny OT" panose="020B0504020201020104" pitchFamily="34" charset="77"/>
                </a:rPr>
                <a:t>non-répondants présentant des différences d’observation systématiques</a:t>
              </a:r>
            </a:p>
          </p:txBody>
        </p:sp>
      </p:grpSp>
      <p:grpSp>
        <p:nvGrpSpPr>
          <p:cNvPr id="13" name="Group 16">
            <a:extLst>
              <a:ext uri="{FF2B5EF4-FFF2-40B4-BE49-F238E27FC236}">
                <a16:creationId xmlns:a16="http://schemas.microsoft.com/office/drawing/2014/main" id="{1403BD4D-2754-7840-818C-36B3725B666F}"/>
              </a:ext>
            </a:extLst>
          </p:cNvPr>
          <p:cNvGrpSpPr>
            <a:grpSpLocks/>
          </p:cNvGrpSpPr>
          <p:nvPr>
            <p:custDataLst>
              <p:tags r:id="rId6"/>
            </p:custDataLst>
          </p:nvPr>
        </p:nvGrpSpPr>
        <p:grpSpPr bwMode="auto">
          <a:xfrm>
            <a:off x="8771146" y="2751022"/>
            <a:ext cx="2261290" cy="1058146"/>
            <a:chOff x="3595125" y="2958853"/>
            <a:chExt cx="1153350" cy="1057842"/>
          </a:xfrm>
        </p:grpSpPr>
        <p:sp>
          <p:nvSpPr>
            <p:cNvPr id="14" name="Left Brace 13">
              <a:extLst>
                <a:ext uri="{FF2B5EF4-FFF2-40B4-BE49-F238E27FC236}">
                  <a16:creationId xmlns:a16="http://schemas.microsoft.com/office/drawing/2014/main" id="{60E96364-0923-B144-B77A-486A25E37B35}"/>
                </a:ext>
              </a:extLst>
            </p:cNvPr>
            <p:cNvSpPr/>
            <p:nvPr/>
          </p:nvSpPr>
          <p:spPr>
            <a:xfrm rot="16200000" flipV="1">
              <a:off x="4092855" y="2501892"/>
              <a:ext cx="146008"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a:solidFill>
                  <a:srgbClr val="C00000"/>
                </a:solidFill>
                <a:latin typeface="Dagny OT" panose="020B0504020201020104" pitchFamily="34" charset="77"/>
              </a:endParaRPr>
            </a:p>
          </p:txBody>
        </p:sp>
        <p:sp>
          <p:nvSpPr>
            <p:cNvPr id="15" name="TextBox 25">
              <a:extLst>
                <a:ext uri="{FF2B5EF4-FFF2-40B4-BE49-F238E27FC236}">
                  <a16:creationId xmlns:a16="http://schemas.microsoft.com/office/drawing/2014/main" id="{FCE5955B-07FC-4945-BDDF-A6D961F5B27F}"/>
                </a:ext>
              </a:extLst>
            </p:cNvPr>
            <p:cNvSpPr txBox="1">
              <a:spLocks noChangeArrowheads="1"/>
            </p:cNvSpPr>
            <p:nvPr/>
          </p:nvSpPr>
          <p:spPr bwMode="auto">
            <a:xfrm>
              <a:off x="3595125" y="3093631"/>
              <a:ext cx="1153350" cy="923064"/>
            </a:xfrm>
            <a:prstGeom prst="rect">
              <a:avLst/>
            </a:prstGeom>
            <a:noFill/>
            <a:ln w="9525">
              <a:noFill/>
              <a:miter lim="800000"/>
              <a:headEnd/>
              <a:tailEnd/>
            </a:ln>
          </p:spPr>
          <p:txBody>
            <a:bodyPr wrap="square">
              <a:spAutoFit/>
            </a:bodyPr>
            <a:lstStyle/>
            <a:p>
              <a:pPr algn="ctr"/>
              <a:r>
                <a:rPr lang="fr-CA" dirty="0">
                  <a:solidFill>
                    <a:srgbClr val="C00000"/>
                  </a:solidFill>
                  <a:latin typeface="Dagny OT" panose="020B0504020201020104" pitchFamily="34" charset="77"/>
                </a:rPr>
                <a:t>dégradation ou corruption de la base</a:t>
              </a:r>
            </a:p>
          </p:txBody>
        </p:sp>
      </p:grpSp>
    </p:spTree>
    <p:extLst>
      <p:ext uri="{BB962C8B-B14F-4D97-AF65-F5344CB8AC3E}">
        <p14:creationId xmlns:p14="http://schemas.microsoft.com/office/powerpoint/2010/main" val="1208354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9B2A6-BD5C-DB44-B5BB-D8B753848FC7}"/>
              </a:ext>
            </a:extLst>
          </p:cNvPr>
          <p:cNvSpPr>
            <a:spLocks noGrp="1"/>
          </p:cNvSpPr>
          <p:nvPr>
            <p:ph type="title"/>
            <p:custDataLst>
              <p:tags r:id="rId1"/>
            </p:custDataLst>
          </p:nvPr>
        </p:nvSpPr>
        <p:spPr/>
        <p:txBody>
          <a:bodyPr/>
          <a:lstStyle/>
          <a:p>
            <a:r>
              <a:rPr lang="fr-CA" dirty="0"/>
              <a:t>ERREUR NON attribuable À L’ÉCHANTILLONNAGE</a:t>
            </a:r>
          </a:p>
        </p:txBody>
      </p:sp>
      <p:sp>
        <p:nvSpPr>
          <p:cNvPr id="3" name="Content Placeholder 2">
            <a:extLst>
              <a:ext uri="{FF2B5EF4-FFF2-40B4-BE49-F238E27FC236}">
                <a16:creationId xmlns:a16="http://schemas.microsoft.com/office/drawing/2014/main" id="{15ABF874-07B8-0444-BEB9-A9532EE0E538}"/>
              </a:ext>
            </a:extLst>
          </p:cNvPr>
          <p:cNvSpPr>
            <a:spLocks noGrp="1"/>
          </p:cNvSpPr>
          <p:nvPr>
            <p:ph idx="1"/>
            <p:custDataLst>
              <p:tags r:id="rId2"/>
            </p:custDataLst>
          </p:nvPr>
        </p:nvSpPr>
        <p:spPr/>
        <p:txBody>
          <a:bodyPr>
            <a:normAutofit fontScale="85000" lnSpcReduction="10000"/>
          </a:bodyPr>
          <a:lstStyle/>
          <a:p>
            <a:pPr>
              <a:lnSpc>
                <a:spcPct val="110000"/>
              </a:lnSpc>
            </a:pPr>
            <a:r>
              <a:rPr lang="fr-CA" dirty="0"/>
              <a:t>Dans une certaine mesure, il est possible de contrôler une erreur non attribuable à l’échantillonnage :</a:t>
            </a:r>
          </a:p>
          <a:p>
            <a:pPr lvl="1">
              <a:lnSpc>
                <a:spcPct val="110000"/>
              </a:lnSpc>
            </a:pPr>
            <a:r>
              <a:rPr lang="fr-CA" dirty="0"/>
              <a:t>l’</a:t>
            </a:r>
            <a:r>
              <a:rPr lang="fr-CA" b="1" dirty="0"/>
              <a:t>erreur de couverture</a:t>
            </a:r>
            <a:r>
              <a:rPr lang="fr-CA" dirty="0"/>
              <a:t> peut être réduite au minimum en choisissant des bases d’enquête à jour et de grande qualité; </a:t>
            </a:r>
          </a:p>
          <a:p>
            <a:pPr lvl="1">
              <a:lnSpc>
                <a:spcPct val="110000"/>
              </a:lnSpc>
            </a:pPr>
            <a:r>
              <a:rPr lang="fr-CA" dirty="0"/>
              <a:t>l’</a:t>
            </a:r>
            <a:r>
              <a:rPr lang="fr-CA" b="1" dirty="0"/>
              <a:t>erreur de non-réponse</a:t>
            </a:r>
            <a:r>
              <a:rPr lang="fr-CA" dirty="0"/>
              <a:t> peut être atténuée en choisissant soigneusement le mode de collecte des données et le plan du questionnaire, et au moyen de « rappels » et de « suivis »;</a:t>
            </a:r>
          </a:p>
          <a:p>
            <a:pPr lvl="1">
              <a:lnSpc>
                <a:spcPct val="110000"/>
              </a:lnSpc>
            </a:pPr>
            <a:r>
              <a:rPr lang="fr-CA" dirty="0"/>
              <a:t>l’</a:t>
            </a:r>
            <a:r>
              <a:rPr lang="fr-CA" b="1" dirty="0"/>
              <a:t>erreur de mesure</a:t>
            </a:r>
            <a:r>
              <a:rPr lang="fr-CA" dirty="0"/>
              <a:t> peut être grandement diminuée par une conception minutieuse du questionnaire, un essai préliminaire de l’appareil de mesure et une validation croisée des réponses.</a:t>
            </a:r>
          </a:p>
          <a:p>
            <a:pPr>
              <a:lnSpc>
                <a:spcPct val="110000"/>
              </a:lnSpc>
            </a:pPr>
            <a:endParaRPr lang="fr-CA" sz="500" dirty="0"/>
          </a:p>
          <a:p>
            <a:pPr>
              <a:lnSpc>
                <a:spcPct val="110000"/>
              </a:lnSpc>
            </a:pPr>
            <a:r>
              <a:rPr lang="fr-CA" dirty="0"/>
              <a:t>Dans les faits, ces suggestions ne s’avèrent pas d’une grande utilité à l’heure actuelle (les bases d’enquête fondées sur la téléphonie filaire perdent de leur pertinence en raison de la démographie, les taux de réponse aux enquêtes non obligatoires en vertu de la loi sont faibles, etc.). Cela explique, en partie, la trop large utilisation du </a:t>
            </a:r>
            <a:r>
              <a:rPr lang="fr-CA" b="1" dirty="0"/>
              <a:t>moissonnage du Web</a:t>
            </a:r>
            <a:r>
              <a:rPr lang="fr-CA" dirty="0"/>
              <a:t> et de l’</a:t>
            </a:r>
            <a:r>
              <a:rPr lang="fr-CA" b="1" dirty="0"/>
              <a:t>échantillonnage non probabiliste</a:t>
            </a:r>
            <a:r>
              <a:rPr lang="fr-CA" dirty="0"/>
              <a:t>.</a:t>
            </a:r>
          </a:p>
        </p:txBody>
      </p:sp>
    </p:spTree>
    <p:extLst>
      <p:ext uri="{BB962C8B-B14F-4D97-AF65-F5344CB8AC3E}">
        <p14:creationId xmlns:p14="http://schemas.microsoft.com/office/powerpoint/2010/main" val="996181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B3D1B-E093-E54A-8C64-024C058231E8}"/>
              </a:ext>
            </a:extLst>
          </p:cNvPr>
          <p:cNvSpPr>
            <a:spLocks noGrp="1"/>
          </p:cNvSpPr>
          <p:nvPr>
            <p:ph type="title"/>
            <p:custDataLst>
              <p:tags r:id="rId1"/>
            </p:custDataLst>
          </p:nvPr>
        </p:nvSpPr>
        <p:spPr/>
        <p:txBody>
          <a:bodyPr/>
          <a:lstStyle/>
          <a:p>
            <a:r>
              <a:rPr lang="fr-CA"/>
              <a:t>ÉCHANTILLONNAGE NON PROBABILISTE</a:t>
            </a:r>
          </a:p>
        </p:txBody>
      </p:sp>
      <p:sp>
        <p:nvSpPr>
          <p:cNvPr id="3" name="Content Placeholder 2">
            <a:extLst>
              <a:ext uri="{FF2B5EF4-FFF2-40B4-BE49-F238E27FC236}">
                <a16:creationId xmlns:a16="http://schemas.microsoft.com/office/drawing/2014/main" id="{6237EF13-2977-234C-B327-13DD3D3398D0}"/>
              </a:ext>
            </a:extLst>
          </p:cNvPr>
          <p:cNvSpPr>
            <a:spLocks noGrp="1"/>
          </p:cNvSpPr>
          <p:nvPr>
            <p:ph idx="1"/>
            <p:custDataLst>
              <p:tags r:id="rId2"/>
            </p:custDataLst>
          </p:nvPr>
        </p:nvSpPr>
        <p:spPr/>
        <p:txBody>
          <a:bodyPr>
            <a:normAutofit fontScale="77500" lnSpcReduction="20000"/>
          </a:bodyPr>
          <a:lstStyle/>
          <a:p>
            <a:pPr>
              <a:lnSpc>
                <a:spcPct val="110000"/>
              </a:lnSpc>
            </a:pPr>
            <a:r>
              <a:rPr lang="fr-CA" dirty="0"/>
              <a:t>Les méthodes d’</a:t>
            </a:r>
            <a:r>
              <a:rPr lang="fr-CA" b="1" dirty="0"/>
              <a:t>échantillonnage non probabiliste</a:t>
            </a:r>
            <a:r>
              <a:rPr lang="fr-CA" dirty="0"/>
              <a:t> sélectionnent les unités d’échantillonnage de la population cible à l’aide d’approches subjectives et non aléatoires. </a:t>
            </a:r>
          </a:p>
          <a:p>
            <a:pPr lvl="1">
              <a:lnSpc>
                <a:spcPct val="110000"/>
              </a:lnSpc>
            </a:pPr>
            <a:r>
              <a:rPr lang="fr-CA" dirty="0"/>
              <a:t>L’échantillonnage non probabiliste a le mérite d’être rapide, relativement peu coûteux et pratique (aucune base d’enquête requise). </a:t>
            </a:r>
          </a:p>
          <a:p>
            <a:pPr lvl="1">
              <a:lnSpc>
                <a:spcPct val="110000"/>
              </a:lnSpc>
            </a:pPr>
            <a:r>
              <a:rPr lang="fr-CA" dirty="0"/>
              <a:t>Les méthodes d’échantillonnage non probabiliste sont idéales pour l’analyse exploratoire et l’élaboration des enquêtes.</a:t>
            </a:r>
          </a:p>
          <a:p>
            <a:pPr>
              <a:lnSpc>
                <a:spcPct val="110000"/>
              </a:lnSpc>
            </a:pPr>
            <a:endParaRPr lang="fr-CA" sz="500" dirty="0"/>
          </a:p>
          <a:p>
            <a:pPr>
              <a:lnSpc>
                <a:spcPct val="110000"/>
              </a:lnSpc>
            </a:pPr>
            <a:r>
              <a:rPr lang="fr-CA" b="1" dirty="0"/>
              <a:t>Malheureusement</a:t>
            </a:r>
            <a:r>
              <a:rPr lang="fr-CA" dirty="0"/>
              <a:t>, on a souvent recours aux échantillonnages non probabilistes au lieu des échantillonnages probabilistes (ce qui est problématique).</a:t>
            </a:r>
          </a:p>
          <a:p>
            <a:pPr lvl="1">
              <a:lnSpc>
                <a:spcPct val="110000"/>
              </a:lnSpc>
            </a:pPr>
            <a:r>
              <a:rPr lang="fr-CA" dirty="0"/>
              <a:t>Le biais de sélection qui y est associé rend les méthodes d’échantillonnage non probabiliste peu sûres lorsqu’il s’agit d’inférences (elles ne peuvent être utilisées pour fournir des estimations fiables de l’erreur d’échantillonnage, la seule composante de l’ET sur laquelle l’analyste a une emprise directe).</a:t>
            </a:r>
          </a:p>
          <a:p>
            <a:pPr lvl="1">
              <a:lnSpc>
                <a:spcPct val="110000"/>
              </a:lnSpc>
            </a:pPr>
            <a:r>
              <a:rPr lang="fr-CA" dirty="0"/>
              <a:t>La collecte automatisée des données tombe souvent dans le champ des échantillonnages non probabilistes – il est toujours possible d’analyser les données recueillies selon cette méthode, mais pas de généraliser les résultats à la population cible.</a:t>
            </a:r>
          </a:p>
        </p:txBody>
      </p:sp>
    </p:spTree>
    <p:extLst>
      <p:ext uri="{BB962C8B-B14F-4D97-AF65-F5344CB8AC3E}">
        <p14:creationId xmlns:p14="http://schemas.microsoft.com/office/powerpoint/2010/main" val="2367952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F513F-92DC-5443-9BFD-7388229962E4}"/>
              </a:ext>
            </a:extLst>
          </p:cNvPr>
          <p:cNvSpPr>
            <a:spLocks noGrp="1"/>
          </p:cNvSpPr>
          <p:nvPr>
            <p:ph type="title"/>
            <p:custDataLst>
              <p:tags r:id="rId1"/>
            </p:custDataLst>
          </p:nvPr>
        </p:nvSpPr>
        <p:spPr/>
        <p:txBody>
          <a:bodyPr/>
          <a:lstStyle/>
          <a:p>
            <a:r>
              <a:rPr lang="fr-CA" dirty="0"/>
              <a:t>ÉCHANTILLONNAGE PROBABILISTE</a:t>
            </a:r>
          </a:p>
        </p:txBody>
      </p:sp>
      <p:sp>
        <p:nvSpPr>
          <p:cNvPr id="3" name="Content Placeholder 2">
            <a:extLst>
              <a:ext uri="{FF2B5EF4-FFF2-40B4-BE49-F238E27FC236}">
                <a16:creationId xmlns:a16="http://schemas.microsoft.com/office/drawing/2014/main" id="{636913C3-1631-684A-81C1-149887F0339E}"/>
              </a:ext>
            </a:extLst>
          </p:cNvPr>
          <p:cNvSpPr>
            <a:spLocks noGrp="1"/>
          </p:cNvSpPr>
          <p:nvPr>
            <p:ph idx="1"/>
            <p:custDataLst>
              <p:tags r:id="rId2"/>
            </p:custDataLst>
          </p:nvPr>
        </p:nvSpPr>
        <p:spPr/>
        <p:txBody>
          <a:bodyPr/>
          <a:lstStyle/>
          <a:p>
            <a:r>
              <a:rPr lang="fr-CA" dirty="0"/>
              <a:t>Les plans d’échantillonnage probabiliste sont généralement plus </a:t>
            </a:r>
            <a:r>
              <a:rPr lang="fr-CA" b="1" dirty="0"/>
              <a:t>difficiles</a:t>
            </a:r>
            <a:r>
              <a:rPr lang="fr-CA" dirty="0"/>
              <a:t> et plus </a:t>
            </a:r>
            <a:r>
              <a:rPr lang="fr-CA" b="1" dirty="0"/>
              <a:t>coûteux</a:t>
            </a:r>
            <a:r>
              <a:rPr lang="fr-CA" dirty="0"/>
              <a:t> à mettre en place (car ils requièrent une base d’enquête de qualité), et ils prennent plus de temps à réaliser. </a:t>
            </a:r>
          </a:p>
          <a:p>
            <a:endParaRPr lang="fr-CA" sz="500" dirty="0"/>
          </a:p>
          <a:p>
            <a:r>
              <a:rPr lang="fr-CA" dirty="0"/>
              <a:t>Ils fournissent des </a:t>
            </a:r>
            <a:r>
              <a:rPr lang="fr-CA" b="1" dirty="0"/>
              <a:t>estimations fiables</a:t>
            </a:r>
            <a:r>
              <a:rPr lang="fr-CA" dirty="0"/>
              <a:t> de la caractéristique d’intérêt et de l’</a:t>
            </a:r>
            <a:r>
              <a:rPr lang="fr-CA" b="1" dirty="0"/>
              <a:t>erreur d’échantillonnage</a:t>
            </a:r>
            <a:r>
              <a:rPr lang="fr-CA" dirty="0"/>
              <a:t>, ouvrant la voie à l’utilisation de petits échantillons pour tirer des inférences sur des populations cibles plus vastes (en théorie, du moins, les composantes de l’erreur non attribuable à l’échantillonnage peuvent tout de même jouer sur les résultats et la généralisation).</a:t>
            </a:r>
          </a:p>
        </p:txBody>
      </p:sp>
    </p:spTree>
    <p:extLst>
      <p:ext uri="{BB962C8B-B14F-4D97-AF65-F5344CB8AC3E}">
        <p14:creationId xmlns:p14="http://schemas.microsoft.com/office/powerpoint/2010/main" val="942893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7D127-9C70-A245-8CBB-6B1A723E9A3B}"/>
              </a:ext>
            </a:extLst>
          </p:cNvPr>
          <p:cNvSpPr>
            <a:spLocks noGrp="1"/>
          </p:cNvSpPr>
          <p:nvPr>
            <p:ph type="title"/>
            <p:custDataLst>
              <p:tags r:id="rId1"/>
            </p:custDataLst>
          </p:nvPr>
        </p:nvSpPr>
        <p:spPr/>
        <p:txBody>
          <a:bodyPr/>
          <a:lstStyle/>
          <a:p>
            <a:r>
              <a:rPr lang="fr-CA"/>
              <a:t>INTERVALLES DE CONFIANCE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2C7A869-E30C-EE49-9F19-A49BD72C0D00}"/>
                  </a:ext>
                </a:extLst>
              </p:cNvPr>
              <p:cNvSpPr>
                <a:spLocks noGrp="1"/>
              </p:cNvSpPr>
              <p:nvPr>
                <p:ph idx="1"/>
                <p:custDataLst>
                  <p:tags r:id="rId2"/>
                </p:custDataLst>
              </p:nvPr>
            </p:nvSpPr>
            <p:spPr/>
            <p:txBody>
              <a:bodyPr/>
              <a:lstStyle/>
              <a:p>
                <a:pPr algn="l"/>
                <a:r>
                  <a:rPr lang="fr-CA" dirty="0"/>
                  <a:t>Si l’estimation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oMath>
                </a14:m>
                <a:r>
                  <a:rPr lang="fr-CA" dirty="0"/>
                  <a:t> est non biaisée, </a:t>
                </a:r>
                <a14:m>
                  <m:oMath xmlns:m="http://schemas.openxmlformats.org/officeDocument/2006/math">
                    <m:r>
                      <m:rPr>
                        <m:sty m:val="p"/>
                      </m:rPr>
                      <a:rPr lang="en-US">
                        <a:latin typeface="Cambria Math" panose="02040503050406030204" pitchFamily="18" charset="0"/>
                      </a:rPr>
                      <m:t>E</m:t>
                    </m:r>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r>
                          <a:rPr lang="en-US" i="1">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𝛽</m:t>
                        </m:r>
                      </m:e>
                    </m:d>
                    <m:r>
                      <a:rPr lang="en-US" i="1">
                        <a:latin typeface="Cambria Math" panose="02040503050406030204" pitchFamily="18" charset="0"/>
                        <a:ea typeface="Cambria Math" panose="02040503050406030204" pitchFamily="18" charset="0"/>
                      </a:rPr>
                      <m:t>=0</m:t>
                    </m:r>
                  </m:oMath>
                </a14:m>
                <a:r>
                  <a:rPr lang="fr-CA" dirty="0"/>
                  <a:t> , </a:t>
                </a:r>
                <a:r>
                  <a:rPr lang="fr-CA" b="1" dirty="0"/>
                  <a:t>un intervalle de confiance au seuil d’environ 95 %</a:t>
                </a:r>
                <a:r>
                  <a:rPr lang="fr-CA" dirty="0"/>
                  <a:t> (IC à 95 %) pour </a:t>
                </a:r>
                <a14:m>
                  <m:oMath xmlns:m="http://schemas.openxmlformats.org/officeDocument/2006/math">
                    <m:r>
                      <a:rPr lang="en-US" i="1">
                        <a:latin typeface="Cambria Math" panose="02040503050406030204" pitchFamily="18" charset="0"/>
                        <a:ea typeface="Cambria Math" panose="02040503050406030204" pitchFamily="18" charset="0"/>
                      </a:rPr>
                      <m:t>𝛽</m:t>
                    </m:r>
                  </m:oMath>
                </a14:m>
                <a:r>
                  <a:rPr lang="fr-CA" dirty="0"/>
                  <a:t> est alors donné approximativement par</a:t>
                </a:r>
              </a:p>
              <a:p>
                <a:pPr algn="l"/>
                <a14:m>
                  <m:oMathPara xmlns:m="http://schemas.openxmlformats.org/officeDocument/2006/math">
                    <m:oMathParaPr>
                      <m:jc m:val="centerGroup"/>
                    </m:oMathParaPr>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r>
                        <a:rPr lang="en-US" i="1">
                          <a:latin typeface="Cambria Math" panose="02040503050406030204" pitchFamily="18" charset="0"/>
                          <a:ea typeface="Cambria Math" panose="02040503050406030204" pitchFamily="18" charset="0"/>
                        </a:rPr>
                        <m:t>±2</m:t>
                      </m:r>
                      <m:rad>
                        <m:radPr>
                          <m:degHide m:val="on"/>
                          <m:ctrlPr>
                            <a:rPr lang="en-US" i="1">
                              <a:latin typeface="Cambria Math" panose="02040503050406030204" pitchFamily="18" charset="0"/>
                              <a:ea typeface="Cambria Math" panose="02040503050406030204" pitchFamily="18" charset="0"/>
                            </a:rPr>
                          </m:ctrlPr>
                        </m:radPr>
                        <m:deg/>
                        <m:e>
                          <m:acc>
                            <m:accPr>
                              <m:chr m:val="̂"/>
                              <m:ctrlPr>
                                <a:rPr lang="en-US" i="1">
                                  <a:latin typeface="Cambria Math" panose="02040503050406030204" pitchFamily="18" charset="0"/>
                                  <a:ea typeface="Cambria Math" panose="02040503050406030204" pitchFamily="18" charset="0"/>
                                </a:rPr>
                              </m:ctrlPr>
                            </m:accPr>
                            <m:e>
                              <m:r>
                                <m:rPr>
                                  <m:nor/>
                                </m:rPr>
                                <a:rPr lang="en-US" dirty="0">
                                  <a:latin typeface="Cambria Math" panose="02040503050406030204" pitchFamily="18" charset="0"/>
                                </a:rPr>
                                <m:t>V</m:t>
                              </m:r>
                            </m:e>
                          </m:acc>
                          <m:d>
                            <m:dPr>
                              <m:ctrlPr>
                                <a:rPr lang="en-US" i="1" dirty="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d>
                        </m:e>
                      </m:rad>
                      <m:r>
                        <a:rPr lang="en-US" i="1">
                          <a:latin typeface="Cambria Math" panose="02040503050406030204" pitchFamily="18" charset="0"/>
                          <a:ea typeface="Cambria Math" panose="02040503050406030204" pitchFamily="18" charset="0"/>
                        </a:rPr>
                        <m:t>,</m:t>
                      </m:r>
                    </m:oMath>
                  </m:oMathPara>
                </a14:m>
                <a:endParaRPr lang="en-US" dirty="0"/>
              </a:p>
              <a:p>
                <a:r>
                  <a:rPr lang="fr-CA" dirty="0"/>
                  <a:t>où </a:t>
                </a:r>
                <a14:m>
                  <m:oMath xmlns:m="http://schemas.openxmlformats.org/officeDocument/2006/math">
                    <m:acc>
                      <m:accPr>
                        <m:chr m:val="̂"/>
                        <m:ctrlPr>
                          <a:rPr lang="en-US" i="1">
                            <a:latin typeface="Cambria Math" panose="02040503050406030204" pitchFamily="18" charset="0"/>
                            <a:ea typeface="Cambria Math" panose="02040503050406030204" pitchFamily="18" charset="0"/>
                          </a:rPr>
                        </m:ctrlPr>
                      </m:accPr>
                      <m:e>
                        <m:r>
                          <m:rPr>
                            <m:nor/>
                          </m:rPr>
                          <a:rPr lang="en-US" dirty="0">
                            <a:latin typeface="Cambria Math" panose="02040503050406030204" pitchFamily="18" charset="0"/>
                          </a:rPr>
                          <m:t>V</m:t>
                        </m:r>
                      </m:e>
                    </m:acc>
                    <m:d>
                      <m:dPr>
                        <m:ctrlPr>
                          <a:rPr lang="en-US" i="1" dirty="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d>
                  </m:oMath>
                </a14:m>
                <a:r>
                  <a:rPr lang="fr-CA" dirty="0"/>
                  <a:t> est une estimation </a:t>
                </a:r>
                <a:r>
                  <a:rPr lang="fr-CA" b="1" dirty="0"/>
                  <a:t>propre au plan d’échantillonnage</a:t>
                </a:r>
                <a:r>
                  <a:rPr lang="fr-CA" dirty="0"/>
                  <a:t> de </a:t>
                </a:r>
                <a14:m>
                  <m:oMath xmlns:m="http://schemas.openxmlformats.org/officeDocument/2006/math">
                    <m:r>
                      <m:rPr>
                        <m:nor/>
                      </m:rPr>
                      <a:rPr lang="en-US" dirty="0">
                        <a:latin typeface="Cambria Math" panose="02040503050406030204" pitchFamily="18" charset="0"/>
                      </a:rPr>
                      <m:t>V</m:t>
                    </m:r>
                    <m:d>
                      <m:dPr>
                        <m:ctrlPr>
                          <a:rPr lang="en-US" i="1" dirty="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d>
                  </m:oMath>
                </a14:m>
                <a:r>
                  <a:rPr lang="fr-CA" dirty="0"/>
                  <a:t>.</a:t>
                </a:r>
              </a:p>
              <a:p>
                <a:endParaRPr lang="fr-CA" sz="500" dirty="0"/>
              </a:p>
              <a:p>
                <a:r>
                  <a:rPr lang="fr-CA" dirty="0"/>
                  <a:t>Mais à quoi correspond exactement un IC à 95 %? </a:t>
                </a:r>
              </a:p>
            </p:txBody>
          </p:sp>
        </mc:Choice>
        <mc:Fallback xmlns="">
          <p:sp>
            <p:nvSpPr>
              <p:cNvPr id="3" name="Content Placeholder 2">
                <a:extLst>
                  <a:ext uri="{FF2B5EF4-FFF2-40B4-BE49-F238E27FC236}">
                    <a16:creationId xmlns:a16="http://schemas.microsoft.com/office/drawing/2014/main" xmlns:a14="http://schemas.microsoft.com/office/drawing/2010/main" xmlns="" id="{E2C7A869-E30C-EE49-9F19-A49BD72C0D00}"/>
                  </a:ext>
                </a:extLst>
              </p:cNvPr>
              <p:cNvSpPr>
                <a:spLocks noGrp="1" noRot="1" noChangeAspect="1" noMove="1" noResize="1" noEditPoints="1" noAdjustHandles="1" noChangeArrowheads="1" noChangeShapeType="1" noTextEdit="1"/>
              </p:cNvSpPr>
              <p:nvPr>
                <p:ph idx="1"/>
                <p:custDataLst>
                  <p:tags r:id="rId4"/>
                </p:custDataLst>
              </p:nvPr>
            </p:nvSpPr>
            <p:spPr>
              <a:blipFill rotWithShape="0">
                <a:blip r:embed="rId5"/>
                <a:stretch>
                  <a:fillRect l="-829"/>
                </a:stretch>
              </a:blipFill>
            </p:spPr>
            <p:txBody>
              <a:bodyPr/>
              <a:lstStyle/>
              <a:p>
                <a:r>
                  <a:rPr lang="fr-CA">
                    <a:noFill/>
                  </a:rPr>
                  <a:t> </a:t>
                </a:r>
              </a:p>
            </p:txBody>
          </p:sp>
        </mc:Fallback>
      </mc:AlternateContent>
    </p:spTree>
    <p:extLst>
      <p:ext uri="{BB962C8B-B14F-4D97-AF65-F5344CB8AC3E}">
        <p14:creationId xmlns:p14="http://schemas.microsoft.com/office/powerpoint/2010/main" val="425292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PLAN D’ÉCHANTILLONNAGE</a:t>
            </a:r>
          </a:p>
        </p:txBody>
      </p:sp>
      <p:sp>
        <p:nvSpPr>
          <p:cNvPr id="3" name="Content Placeholder 2"/>
          <p:cNvSpPr>
            <a:spLocks noGrp="1"/>
          </p:cNvSpPr>
          <p:nvPr>
            <p:ph idx="1"/>
            <p:custDataLst>
              <p:tags r:id="rId2"/>
            </p:custDataLst>
          </p:nvPr>
        </p:nvSpPr>
        <p:spPr/>
        <p:txBody>
          <a:bodyPr>
            <a:normAutofit lnSpcReduction="10000"/>
          </a:bodyPr>
          <a:lstStyle/>
          <a:p>
            <a:r>
              <a:rPr lang="fr-CA" dirty="0"/>
              <a:t>Les différents </a:t>
            </a:r>
            <a:r>
              <a:rPr lang="fr-CA" b="1" dirty="0"/>
              <a:t>plans d’échantillonnage</a:t>
            </a:r>
            <a:r>
              <a:rPr lang="fr-CA" dirty="0"/>
              <a:t> présentent des avantages et des inconvénients distincts. </a:t>
            </a:r>
          </a:p>
          <a:p>
            <a:endParaRPr lang="fr-CA" sz="500" dirty="0"/>
          </a:p>
          <a:p>
            <a:r>
              <a:rPr lang="fr-CA" dirty="0"/>
              <a:t>Ils peuvent servir à calculer des estimations </a:t>
            </a:r>
          </a:p>
          <a:p>
            <a:pPr lvl="1"/>
            <a:r>
              <a:rPr lang="fr-CA" dirty="0"/>
              <a:t>pour diverses caractéristiques de la population : moyenne, total, proportion, ratio, différence, etc.</a:t>
            </a:r>
          </a:p>
          <a:p>
            <a:pPr lvl="1"/>
            <a:r>
              <a:rPr lang="fr-CA" dirty="0"/>
              <a:t>pour l’IC à 95 % correspondant. </a:t>
            </a:r>
          </a:p>
          <a:p>
            <a:pPr lvl="1"/>
            <a:endParaRPr lang="fr-CA" sz="500" dirty="0"/>
          </a:p>
          <a:p>
            <a:r>
              <a:rPr lang="fr-CA" dirty="0"/>
              <a:t>On pourrait aussi vouloir calculer la taille des échantillons pour une </a:t>
            </a:r>
            <a:r>
              <a:rPr lang="fr-CA" b="1" dirty="0"/>
              <a:t>limite d’erreur</a:t>
            </a:r>
            <a:r>
              <a:rPr lang="fr-CA" dirty="0"/>
              <a:t> donnée (une limite supérieure à l’intérieur de l’IC à 95 % désiré), et déterminer la </a:t>
            </a:r>
            <a:r>
              <a:rPr lang="fr-CA" b="1" dirty="0"/>
              <a:t>répartition de l’échantillon</a:t>
            </a:r>
            <a:r>
              <a:rPr lang="fr-CA" dirty="0"/>
              <a:t> (combien d’unités à échantillonner dans divers groupes de sous-population).</a:t>
            </a:r>
          </a:p>
        </p:txBody>
      </p:sp>
    </p:spTree>
    <p:extLst>
      <p:ext uri="{BB962C8B-B14F-4D97-AF65-F5344CB8AC3E}">
        <p14:creationId xmlns:p14="http://schemas.microsoft.com/office/powerpoint/2010/main" val="2051655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PLAN D’ÉCHANTILLONNAGE – L’UNIVERS DU DISCOURS</a:t>
            </a:r>
          </a:p>
        </p:txBody>
      </p:sp>
      <mc:AlternateContent xmlns:mc="http://schemas.openxmlformats.org/markup-compatibility/2006" xmlns:a14="http://schemas.microsoft.com/office/drawing/2010/main">
        <mc:Choice Requires="a14">
          <p:sp>
            <p:nvSpPr>
              <p:cNvPr id="3" name="Content Placeholder 2"/>
              <p:cNvSpPr>
                <a:spLocks noGrp="1"/>
              </p:cNvSpPr>
              <p:nvPr>
                <p:ph idx="1"/>
                <p:custDataLst>
                  <p:tags r:id="rId2"/>
                </p:custDataLst>
              </p:nvPr>
            </p:nvSpPr>
            <p:spPr/>
            <p:txBody>
              <a:bodyPr>
                <a:normAutofit fontScale="92500" lnSpcReduction="10000"/>
              </a:bodyPr>
              <a:lstStyle/>
              <a:p>
                <a:r>
                  <a:rPr lang="fr-CA" b="1" dirty="0"/>
                  <a:t>Population cible : </a:t>
                </a:r>
              </a:p>
              <a:p>
                <a:pPr lvl="1"/>
                <a:r>
                  <a:rPr lang="fr-CA" dirty="0"/>
                  <a:t> </a:t>
                </a:r>
                <a14:m>
                  <m:oMath xmlns:m="http://schemas.openxmlformats.org/officeDocument/2006/math">
                    <m:r>
                      <a:rPr lang="en-CA" i="1">
                        <a:latin typeface="Cambria Math" panose="02040503050406030204" pitchFamily="18" charset="0"/>
                      </a:rPr>
                      <m:t>𝑁</m:t>
                    </m:r>
                    <m:r>
                      <a:rPr lang="en-CA" i="1">
                        <a:latin typeface="Cambria Math" panose="02040503050406030204" pitchFamily="18" charset="0"/>
                      </a:rPr>
                      <m:t> </m:t>
                    </m:r>
                  </m:oMath>
                </a14:m>
                <a:r>
                  <a:rPr lang="fr-CA" dirty="0"/>
                  <a:t>unités et mesures </a:t>
                </a:r>
                <a14:m>
                  <m:oMath xmlns:m="http://schemas.openxmlformats.org/officeDocument/2006/math">
                    <m:r>
                      <a:rPr lang="en-US" i="1">
                        <a:latin typeface="Cambria Math" panose="02040503050406030204" pitchFamily="18" charset="0"/>
                        <a:ea typeface="Cambria Math" panose="02040503050406030204" pitchFamily="18" charset="0"/>
                      </a:rPr>
                      <m:t>𝒰</m:t>
                    </m:r>
                    <m:r>
                      <a:rPr lang="en-US" i="1">
                        <a:latin typeface="Cambria Math" panose="02040503050406030204" pitchFamily="18" charset="0"/>
                        <a:ea typeface="Cambria Math" panose="02040503050406030204" pitchFamily="18" charset="0"/>
                      </a:rPr>
                      <m:t>=</m:t>
                    </m:r>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CA" i="1">
                                <a:latin typeface="Cambria Math" panose="02040503050406030204" pitchFamily="18" charset="0"/>
                              </a:rPr>
                              <m:t>𝑢</m:t>
                            </m:r>
                          </m:e>
                          <m:sub>
                            <m:r>
                              <a:rPr lang="en-CA" i="1">
                                <a:latin typeface="Cambria Math" panose="02040503050406030204" pitchFamily="18" charset="0"/>
                              </a:rPr>
                              <m:t>1</m:t>
                            </m:r>
                          </m:sub>
                        </m:sSub>
                        <m:r>
                          <a:rPr lang="en-CA" i="1">
                            <a:latin typeface="Cambria Math" panose="02040503050406030204" pitchFamily="18" charset="0"/>
                          </a:rPr>
                          <m:t>,…,</m:t>
                        </m:r>
                        <m:sSub>
                          <m:sSubPr>
                            <m:ctrlPr>
                              <a:rPr lang="en-US" i="1">
                                <a:latin typeface="Cambria Math" panose="02040503050406030204" pitchFamily="18" charset="0"/>
                              </a:rPr>
                            </m:ctrlPr>
                          </m:sSubPr>
                          <m:e>
                            <m:r>
                              <a:rPr lang="en-CA" i="1">
                                <a:latin typeface="Cambria Math" panose="02040503050406030204" pitchFamily="18" charset="0"/>
                              </a:rPr>
                              <m:t>𝑢</m:t>
                            </m:r>
                          </m:e>
                          <m:sub>
                            <m:r>
                              <a:rPr lang="en-CA" i="1">
                                <a:latin typeface="Cambria Math" panose="02040503050406030204" pitchFamily="18" charset="0"/>
                              </a:rPr>
                              <m:t>𝑁</m:t>
                            </m:r>
                          </m:sub>
                        </m:sSub>
                      </m:e>
                    </m:d>
                  </m:oMath>
                </a14:m>
                <a:endParaRPr lang="fr-CA" dirty="0"/>
              </a:p>
              <a:p>
                <a:endParaRPr lang="fr-CA" sz="500" dirty="0"/>
              </a:p>
              <a:p>
                <a:r>
                  <a:rPr lang="fr-CA" b="1" dirty="0"/>
                  <a:t>Caractéristiques réelles de la population :</a:t>
                </a:r>
              </a:p>
              <a:p>
                <a:pPr lvl="1"/>
                <a:r>
                  <a:rPr lang="fr-CA" dirty="0"/>
                  <a:t>moyenne </a:t>
                </a:r>
                <a14:m>
                  <m:oMath xmlns:m="http://schemas.openxmlformats.org/officeDocument/2006/math">
                    <m:r>
                      <a:rPr lang="en-US" i="1" smtClean="0">
                        <a:latin typeface="Cambria Math" panose="02040503050406030204" pitchFamily="18" charset="0"/>
                        <a:ea typeface="Cambria Math" panose="02040503050406030204" pitchFamily="18" charset="0"/>
                      </a:rPr>
                      <m:t>𝜇</m:t>
                    </m:r>
                  </m:oMath>
                </a14:m>
                <a:r>
                  <a:rPr lang="fr-CA" dirty="0"/>
                  <a:t>, variance </a:t>
                </a:r>
                <a14:m>
                  <m:oMath xmlns:m="http://schemas.openxmlformats.org/officeDocument/2006/math">
                    <m:sSup>
                      <m:sSupPr>
                        <m:ctrlPr>
                          <a:rPr lang="en-US" i="1" smtClean="0">
                            <a:latin typeface="Cambria Math" panose="02040503050406030204" pitchFamily="18" charset="0"/>
                          </a:rPr>
                        </m:ctrlPr>
                      </m:sSupPr>
                      <m:e>
                        <m:r>
                          <a:rPr lang="en-US" i="1" smtClean="0">
                            <a:latin typeface="Cambria Math" panose="02040503050406030204" pitchFamily="18" charset="0"/>
                            <a:ea typeface="Cambria Math" panose="02040503050406030204" pitchFamily="18" charset="0"/>
                          </a:rPr>
                          <m:t>𝜎</m:t>
                        </m:r>
                      </m:e>
                      <m:sup>
                        <m:r>
                          <a:rPr lang="en-US" b="0" i="1" smtClean="0">
                            <a:latin typeface="Cambria Math" panose="02040503050406030204" pitchFamily="18" charset="0"/>
                          </a:rPr>
                          <m:t>2</m:t>
                        </m:r>
                      </m:sup>
                    </m:sSup>
                  </m:oMath>
                </a14:m>
                <a:r>
                  <a:rPr lang="fr-CA" dirty="0"/>
                  <a:t>, total </a:t>
                </a:r>
                <a14:m>
                  <m:oMath xmlns:m="http://schemas.openxmlformats.org/officeDocument/2006/math">
                    <m:r>
                      <a:rPr lang="en-US" i="1" smtClean="0">
                        <a:latin typeface="Cambria Math" panose="02040503050406030204" pitchFamily="18" charset="0"/>
                        <a:ea typeface="Cambria Math" panose="02040503050406030204" pitchFamily="18" charset="0"/>
                      </a:rPr>
                      <m:t>𝜏</m:t>
                    </m:r>
                  </m:oMath>
                </a14:m>
                <a:r>
                  <a:rPr lang="fr-CA" dirty="0"/>
                  <a:t>, proportion </a:t>
                </a:r>
                <a14:m>
                  <m:oMath xmlns:m="http://schemas.openxmlformats.org/officeDocument/2006/math">
                    <m:r>
                      <a:rPr lang="en-US" b="0" i="1" smtClean="0">
                        <a:latin typeface="Cambria Math" panose="02040503050406030204" pitchFamily="18" charset="0"/>
                      </a:rPr>
                      <m:t>𝑝</m:t>
                    </m:r>
                  </m:oMath>
                </a14:m>
                <a:endParaRPr lang="fr-CA" dirty="0"/>
              </a:p>
              <a:p>
                <a:endParaRPr lang="fr-CA" sz="500" dirty="0"/>
              </a:p>
              <a:p>
                <a:r>
                  <a:rPr lang="fr-CA" b="1" dirty="0"/>
                  <a:t>Échantillon de population :</a:t>
                </a:r>
              </a:p>
              <a:p>
                <a:pPr lvl="1"/>
                <a14:m>
                  <m:oMath xmlns:m="http://schemas.openxmlformats.org/officeDocument/2006/math">
                    <m:r>
                      <a:rPr lang="en-US" b="0" i="1" smtClean="0">
                        <a:latin typeface="Cambria Math" panose="02040503050406030204" pitchFamily="18" charset="0"/>
                      </a:rPr>
                      <m:t>𝑛</m:t>
                    </m:r>
                    <m:r>
                      <a:rPr lang="en-CA" i="1">
                        <a:latin typeface="Cambria Math" panose="02040503050406030204" pitchFamily="18" charset="0"/>
                      </a:rPr>
                      <m:t> </m:t>
                    </m:r>
                  </m:oMath>
                </a14:m>
                <a:r>
                  <a:rPr lang="fr-CA" dirty="0"/>
                  <a:t>unités et mesures </a:t>
                </a:r>
                <a14:m>
                  <m:oMath xmlns:m="http://schemas.openxmlformats.org/officeDocument/2006/math">
                    <m:r>
                      <a:rPr lang="en-US" sz="2100" i="1">
                        <a:latin typeface="Cambria Math" panose="02040503050406030204" pitchFamily="18" charset="0"/>
                        <a:ea typeface="Cambria Math" panose="02040503050406030204" pitchFamily="18" charset="0"/>
                      </a:rPr>
                      <m:t>𝒴</m:t>
                    </m:r>
                    <m:r>
                      <a:rPr lang="en-US" sz="2100" i="1">
                        <a:latin typeface="Cambria Math" panose="02040503050406030204" pitchFamily="18" charset="0"/>
                        <a:ea typeface="Cambria Math" panose="02040503050406030204" pitchFamily="18" charset="0"/>
                      </a:rPr>
                      <m:t>=</m:t>
                    </m:r>
                    <m:d>
                      <m:dPr>
                        <m:begChr m:val="{"/>
                        <m:endChr m:val="}"/>
                        <m:ctrlPr>
                          <a:rPr lang="en-US" sz="2100" i="1">
                            <a:latin typeface="Cambria Math" panose="02040503050406030204" pitchFamily="18" charset="0"/>
                          </a:rPr>
                        </m:ctrlPr>
                      </m:dPr>
                      <m:e>
                        <m:sSub>
                          <m:sSubPr>
                            <m:ctrlPr>
                              <a:rPr lang="en-US" sz="2100" i="1">
                                <a:latin typeface="Cambria Math" panose="02040503050406030204" pitchFamily="18" charset="0"/>
                              </a:rPr>
                            </m:ctrlPr>
                          </m:sSubPr>
                          <m:e>
                            <m:r>
                              <a:rPr lang="en-US" sz="2100" i="1">
                                <a:latin typeface="Cambria Math" panose="02040503050406030204" pitchFamily="18" charset="0"/>
                              </a:rPr>
                              <m:t>𝑦</m:t>
                            </m:r>
                          </m:e>
                          <m:sub>
                            <m:r>
                              <a:rPr lang="en-CA" sz="2100" i="1">
                                <a:latin typeface="Cambria Math" panose="02040503050406030204" pitchFamily="18" charset="0"/>
                              </a:rPr>
                              <m:t>1</m:t>
                            </m:r>
                          </m:sub>
                        </m:sSub>
                        <m:r>
                          <a:rPr lang="en-CA" sz="2100" i="1">
                            <a:latin typeface="Cambria Math" panose="02040503050406030204" pitchFamily="18" charset="0"/>
                          </a:rPr>
                          <m:t>,…,</m:t>
                        </m:r>
                        <m:sSub>
                          <m:sSubPr>
                            <m:ctrlPr>
                              <a:rPr lang="en-US" sz="2100" i="1">
                                <a:latin typeface="Cambria Math" panose="02040503050406030204" pitchFamily="18" charset="0"/>
                              </a:rPr>
                            </m:ctrlPr>
                          </m:sSubPr>
                          <m:e>
                            <m:r>
                              <a:rPr lang="en-US" sz="2100" i="1">
                                <a:latin typeface="Cambria Math" panose="02040503050406030204" pitchFamily="18" charset="0"/>
                              </a:rPr>
                              <m:t>𝑦</m:t>
                            </m:r>
                          </m:e>
                          <m:sub>
                            <m:r>
                              <a:rPr lang="en-US" sz="2100" i="1">
                                <a:latin typeface="Cambria Math" panose="02040503050406030204" pitchFamily="18" charset="0"/>
                              </a:rPr>
                              <m:t>𝑛</m:t>
                            </m:r>
                          </m:sub>
                        </m:sSub>
                      </m:e>
                    </m:d>
                    <m:r>
                      <a:rPr lang="en-CA" sz="2100" i="1">
                        <a:latin typeface="Cambria Math" panose="02040503050406030204" pitchFamily="18" charset="0"/>
                        <a:ea typeface="Cambria Math" panose="02040503050406030204" pitchFamily="18" charset="0"/>
                      </a:rPr>
                      <m:t>⊆</m:t>
                    </m:r>
                    <m:r>
                      <a:rPr lang="en-CA" sz="2100" i="1">
                        <a:latin typeface="Cambria Math" panose="02040503050406030204" pitchFamily="18" charset="0"/>
                        <a:ea typeface="Cambria Math" panose="02040503050406030204" pitchFamily="18" charset="0"/>
                      </a:rPr>
                      <m:t>𝒰</m:t>
                    </m:r>
                  </m:oMath>
                </a14:m>
                <a:endParaRPr lang="en-US" sz="2100" dirty="0"/>
              </a:p>
              <a:p>
                <a:pPr lvl="1"/>
                <a:endParaRPr lang="fr-CA" sz="500" dirty="0"/>
              </a:p>
              <a:p>
                <a:r>
                  <a:rPr lang="fr-CA" b="1" dirty="0"/>
                  <a:t>Caractéristiques de l’échantillon de population :</a:t>
                </a:r>
              </a:p>
              <a:p>
                <a:pPr lvl="1"/>
                <a:r>
                  <a:rPr lang="fr-CA" dirty="0"/>
                  <a:t>moyenne de l’échantillon </a:t>
                </a:r>
                <a14:m>
                  <m:oMath xmlns:m="http://schemas.openxmlformats.org/officeDocument/2006/math">
                    <m:acc>
                      <m:accPr>
                        <m:chr m:val="̅"/>
                        <m:ctrlPr>
                          <a:rPr lang="en-US" i="1" smtClean="0">
                            <a:latin typeface="Cambria Math" panose="02040503050406030204" pitchFamily="18" charset="0"/>
                            <a:ea typeface="Cambria Math" panose="02040503050406030204" pitchFamily="18" charset="0"/>
                          </a:rPr>
                        </m:ctrlPr>
                      </m:accPr>
                      <m:e>
                        <m:r>
                          <a:rPr lang="en-US" b="0" i="1" smtClean="0">
                            <a:latin typeface="Cambria Math" panose="02040503050406030204" pitchFamily="18" charset="0"/>
                            <a:ea typeface="Cambria Math" panose="02040503050406030204" pitchFamily="18" charset="0"/>
                          </a:rPr>
                          <m:t>𝑦</m:t>
                        </m:r>
                      </m:e>
                    </m:acc>
                  </m:oMath>
                </a14:m>
                <a:r>
                  <a:rPr lang="fr-CA" dirty="0"/>
                  <a:t>, variance de l’échantillon </a:t>
                </a:r>
                <a14:m>
                  <m:oMath xmlns:m="http://schemas.openxmlformats.org/officeDocument/2006/math">
                    <m:sSup>
                      <m:sSupPr>
                        <m:ctrlPr>
                          <a:rPr lang="en-US" i="1">
                            <a:latin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𝑠</m:t>
                        </m:r>
                      </m:e>
                      <m:sup>
                        <m:r>
                          <a:rPr lang="en-US" i="1">
                            <a:latin typeface="Cambria Math" panose="02040503050406030204" pitchFamily="18" charset="0"/>
                          </a:rPr>
                          <m:t>2</m:t>
                        </m:r>
                      </m:sup>
                    </m:sSup>
                  </m:oMath>
                </a14:m>
                <a:r>
                  <a:rPr lang="fr-CA" dirty="0"/>
                  <a:t>, total de l’échantillon </a:t>
                </a:r>
                <a14:m>
                  <m:oMath xmlns:m="http://schemas.openxmlformats.org/officeDocument/2006/math">
                    <m:acc>
                      <m:accPr>
                        <m:chr m:val="̂"/>
                        <m:ctrlPr>
                          <a:rPr lang="en-US" i="1" smtClean="0">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oMath>
                </a14:m>
                <a:r>
                  <a:rPr lang="fr-CA" dirty="0"/>
                  <a:t>, proportion de l’échantillon </a:t>
                </a:r>
                <a14:m>
                  <m:oMath xmlns:m="http://schemas.openxmlformats.org/officeDocument/2006/math">
                    <m:acc>
                      <m:accPr>
                        <m:chr m:val="̂"/>
                        <m:ctrlPr>
                          <a:rPr lang="en-US" i="1" smtClean="0">
                            <a:latin typeface="Cambria Math" panose="02040503050406030204" pitchFamily="18" charset="0"/>
                          </a:rPr>
                        </m:ctrlPr>
                      </m:accPr>
                      <m:e>
                        <m:r>
                          <a:rPr lang="en-US" b="0" i="1" smtClean="0">
                            <a:latin typeface="Cambria Math" panose="02040503050406030204" pitchFamily="18" charset="0"/>
                          </a:rPr>
                          <m:t>𝑝</m:t>
                        </m:r>
                      </m:e>
                    </m:acc>
                  </m:oMath>
                </a14:m>
                <a:endParaRPr lang="fr-CA" dirty="0"/>
              </a:p>
              <a:p>
                <a:endParaRPr lang="fr-CA" sz="5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4"/>
                <a:stretch>
                  <a:fillRect l="-718" t="-2651" r="-497"/>
                </a:stretch>
              </a:blipFill>
            </p:spPr>
            <p:txBody>
              <a:bodyPr/>
              <a:lstStyle/>
              <a:p>
                <a:r>
                  <a:rPr lang="fr-CA">
                    <a:noFill/>
                  </a:rPr>
                  <a:t> </a:t>
                </a:r>
              </a:p>
            </p:txBody>
          </p:sp>
        </mc:Fallback>
      </mc:AlternateContent>
    </p:spTree>
    <p:extLst>
      <p:ext uri="{BB962C8B-B14F-4D97-AF65-F5344CB8AC3E}">
        <p14:creationId xmlns:p14="http://schemas.microsoft.com/office/powerpoint/2010/main" val="726814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PLAN D’ÉCHANTILLONNAGE – L’UNIVERS DU DISCOURS</a:t>
            </a:r>
          </a:p>
        </p:txBody>
      </p:sp>
      <mc:AlternateContent xmlns:mc="http://schemas.openxmlformats.org/markup-compatibility/2006" xmlns:a14="http://schemas.microsoft.com/office/drawing/2010/main">
        <mc:Choice Requires="a14">
          <p:sp>
            <p:nvSpPr>
              <p:cNvPr id="3" name="Content Placeholder 2"/>
              <p:cNvSpPr>
                <a:spLocks noGrp="1"/>
              </p:cNvSpPr>
              <p:nvPr>
                <p:ph sz="half" idx="1"/>
                <p:custDataLst>
                  <p:tags r:id="rId2"/>
                </p:custDataLst>
              </p:nvPr>
            </p:nvSpPr>
            <p:spPr>
              <a:xfrm>
                <a:off x="581193" y="2228003"/>
                <a:ext cx="6777550" cy="4093260"/>
              </a:xfrm>
            </p:spPr>
            <p:txBody>
              <a:bodyPr>
                <a:normAutofit/>
              </a:bodyPr>
              <a:lstStyle/>
              <a:p>
                <a:pPr algn="just"/>
                <a:r>
                  <a:rPr lang="fr-CA" b="1" dirty="0"/>
                  <a:t>Objectif :</a:t>
                </a:r>
                <a:r>
                  <a:rPr lang="fr-CA" dirty="0"/>
                  <a:t> faire l’estimation des véritables caractéristiques de la population </a:t>
                </a:r>
                <a14:m>
                  <m:oMath xmlns:m="http://schemas.openxmlformats.org/officeDocument/2006/math">
                    <m:r>
                      <a:rPr lang="en-US" i="1">
                        <a:latin typeface="Cambria Math" panose="02040503050406030204" pitchFamily="18" charset="0"/>
                        <a:ea typeface="Cambria Math" panose="02040503050406030204" pitchFamily="18" charset="0"/>
                      </a:rPr>
                      <m:t>𝜇</m:t>
                    </m:r>
                  </m:oMath>
                </a14:m>
                <a:r>
                  <a:rPr lang="fr-CA" dirty="0"/>
                  <a:t>,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ea typeface="Cambria Math" panose="02040503050406030204" pitchFamily="18" charset="0"/>
                          </a:rPr>
                          <m:t>𝜎</m:t>
                        </m:r>
                      </m:e>
                      <m:sup>
                        <m:r>
                          <a:rPr lang="en-US" i="1">
                            <a:latin typeface="Cambria Math" panose="02040503050406030204" pitchFamily="18" charset="0"/>
                          </a:rPr>
                          <m:t>2</m:t>
                        </m:r>
                      </m:sup>
                    </m:sSup>
                  </m:oMath>
                </a14:m>
                <a:r>
                  <a:rPr lang="fr-CA" dirty="0"/>
                  <a:t>, </a:t>
                </a:r>
                <a14:m>
                  <m:oMath xmlns:m="http://schemas.openxmlformats.org/officeDocument/2006/math">
                    <m:r>
                      <a:rPr lang="en-US" i="1">
                        <a:latin typeface="Cambria Math" panose="02040503050406030204" pitchFamily="18" charset="0"/>
                        <a:ea typeface="Cambria Math" panose="02040503050406030204" pitchFamily="18" charset="0"/>
                      </a:rPr>
                      <m:t>𝜏</m:t>
                    </m:r>
                  </m:oMath>
                </a14:m>
                <a:r>
                  <a:rPr lang="fr-CA" dirty="0"/>
                  <a:t>, </a:t>
                </a:r>
                <a14:m>
                  <m:oMath xmlns:m="http://schemas.openxmlformats.org/officeDocument/2006/math">
                    <m:r>
                      <a:rPr lang="en-US" i="1">
                        <a:latin typeface="Cambria Math" panose="02040503050406030204" pitchFamily="18" charset="0"/>
                      </a:rPr>
                      <m:t>𝑝</m:t>
                    </m:r>
                  </m:oMath>
                </a14:m>
                <a:r>
                  <a:rPr lang="fr-CA" dirty="0"/>
                  <a:t> grâce aux caractéristiques de l’échantillon de population </a:t>
                </a:r>
                <a14:m>
                  <m:oMath xmlns:m="http://schemas.openxmlformats.org/officeDocument/2006/math">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𝑦</m:t>
                        </m:r>
                      </m:e>
                    </m:acc>
                  </m:oMath>
                </a14:m>
                <a:r>
                  <a:rPr lang="fr-CA" dirty="0"/>
                  <a:t>,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ea typeface="Cambria Math" panose="02040503050406030204" pitchFamily="18" charset="0"/>
                          </a:rPr>
                          <m:t>𝑠</m:t>
                        </m:r>
                      </m:e>
                      <m:sup>
                        <m:r>
                          <a:rPr lang="en-US" i="1">
                            <a:latin typeface="Cambria Math" panose="02040503050406030204" pitchFamily="18" charset="0"/>
                          </a:rPr>
                          <m:t>2</m:t>
                        </m:r>
                      </m:sup>
                    </m:sSup>
                  </m:oMath>
                </a14:m>
                <a:r>
                  <a:rPr lang="fr-CA" dirty="0"/>
                  <a:t>, </a:t>
                </a:r>
                <a14:m>
                  <m:oMath xmlns:m="http://schemas.openxmlformats.org/officeDocument/2006/math">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oMath>
                </a14:m>
                <a:r>
                  <a:rPr lang="fr-CA" dirty="0"/>
                  <a:t>,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𝑝</m:t>
                        </m:r>
                      </m:e>
                    </m:acc>
                  </m:oMath>
                </a14:m>
                <a:r>
                  <a:rPr lang="fr-CA" i="1" dirty="0"/>
                  <a:t>, </a:t>
                </a:r>
                <a14:m>
                  <m:oMath xmlns:m="http://schemas.openxmlformats.org/officeDocument/2006/math">
                    <m:r>
                      <a:rPr lang="en-US" i="1" smtClean="0">
                        <a:latin typeface="Cambria Math" panose="02040503050406030204" pitchFamily="18" charset="0"/>
                      </a:rPr>
                      <m:t>𝑛</m:t>
                    </m:r>
                  </m:oMath>
                </a14:m>
                <a:r>
                  <a:rPr lang="fr-CA" i="1" dirty="0"/>
                  <a:t>, </a:t>
                </a:r>
                <a:r>
                  <a:rPr lang="fr-CA" dirty="0"/>
                  <a:t>et à la taille </a:t>
                </a:r>
                <a14:m>
                  <m:oMath xmlns:m="http://schemas.openxmlformats.org/officeDocument/2006/math">
                    <m:r>
                      <a:rPr lang="en-US" i="1" smtClean="0">
                        <a:latin typeface="Cambria Math" panose="02040503050406030204" pitchFamily="18" charset="0"/>
                      </a:rPr>
                      <m:t>𝑁</m:t>
                    </m:r>
                  </m:oMath>
                </a14:m>
                <a:r>
                  <a:rPr lang="fr-CA" dirty="0"/>
                  <a:t> de la population cible.</a:t>
                </a:r>
              </a:p>
              <a:p>
                <a:endParaRPr lang="fr-CA" sz="500" dirty="0"/>
              </a:p>
              <a:p>
                <a:pPr algn="just"/>
                <a:r>
                  <a:rPr lang="fr-CA" dirty="0"/>
                  <a:t>Pour une caractéristique donnée, on définit </a:t>
                </a:r>
                <a14:m>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𝛿</m:t>
                        </m:r>
                      </m:e>
                      <m:sub>
                        <m:r>
                          <a:rPr lang="en-US" b="0" i="1" smtClean="0">
                            <a:latin typeface="Cambria Math" panose="02040503050406030204" pitchFamily="18" charset="0"/>
                          </a:rPr>
                          <m:t>𝑖</m:t>
                        </m:r>
                      </m:sub>
                    </m:sSub>
                  </m:oMath>
                </a14:m>
                <a:r>
                  <a:rPr lang="fr-CA" dirty="0"/>
                  <a:t> comme prenant la valeur 1 ou 0 selon que l’unité échantillon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𝑦</m:t>
                        </m:r>
                      </m:e>
                      <m:sub>
                        <m:r>
                          <a:rPr lang="en-US" i="1">
                            <a:latin typeface="Cambria Math" panose="02040503050406030204" pitchFamily="18" charset="0"/>
                          </a:rPr>
                          <m:t>𝑖</m:t>
                        </m:r>
                      </m:sub>
                    </m:sSub>
                  </m:oMath>
                </a14:m>
                <a:r>
                  <a:rPr lang="fr-CA" dirty="0"/>
                  <a:t> possède ou non la caractéristique en question. </a:t>
                </a:r>
              </a:p>
              <a:p>
                <a:r>
                  <a:rPr lang="fr-CA" dirty="0"/>
                  <a:t>On utilise la limite d’erreur </a:t>
                </a:r>
                <a14:m>
                  <m:oMath xmlns:m="http://schemas.openxmlformats.org/officeDocument/2006/math">
                    <m:r>
                      <a:rPr lang="en-US" i="1">
                        <a:latin typeface="Cambria Math" panose="02040503050406030204" pitchFamily="18" charset="0"/>
                        <a:ea typeface="Cambria Math" panose="02040503050406030204" pitchFamily="18" charset="0"/>
                      </a:rPr>
                      <m:t>𝐵</m:t>
                    </m:r>
                    <m:r>
                      <a:rPr lang="en-US">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2</m:t>
                    </m:r>
                    <m:rad>
                      <m:radPr>
                        <m:degHide m:val="on"/>
                        <m:ctrlPr>
                          <a:rPr lang="en-US" i="1">
                            <a:latin typeface="Cambria Math" panose="02040503050406030204" pitchFamily="18" charset="0"/>
                            <a:ea typeface="Cambria Math" panose="02040503050406030204" pitchFamily="18" charset="0"/>
                          </a:rPr>
                        </m:ctrlPr>
                      </m:radPr>
                      <m:deg/>
                      <m:e>
                        <m:acc>
                          <m:accPr>
                            <m:chr m:val="̂"/>
                            <m:ctrlPr>
                              <a:rPr lang="en-US" i="1">
                                <a:latin typeface="Cambria Math" panose="02040503050406030204" pitchFamily="18" charset="0"/>
                                <a:ea typeface="Cambria Math" panose="02040503050406030204" pitchFamily="18" charset="0"/>
                              </a:rPr>
                            </m:ctrlPr>
                          </m:accPr>
                          <m:e>
                            <m:r>
                              <m:rPr>
                                <m:nor/>
                              </m:rPr>
                              <a:rPr lang="en-US">
                                <a:latin typeface="Cambria Math" panose="02040503050406030204" pitchFamily="18" charset="0"/>
                              </a:rPr>
                              <m:t>V</m:t>
                            </m:r>
                          </m:e>
                        </m:acc>
                      </m:e>
                    </m:rad>
                  </m:oMath>
                </a14:m>
                <a:r>
                  <a:rPr lang="en-US" dirty="0"/>
                  <a:t>.</a:t>
                </a:r>
              </a:p>
            </p:txBody>
          </p:sp>
        </mc:Choice>
        <mc:Fallback xmlns="">
          <p:sp>
            <p:nvSpPr>
              <p:cNvPr id="3" name="Content Placeholder 2"/>
              <p:cNvSpPr>
                <a:spLocks noGrp="1" noRot="1" noChangeAspect="1" noMove="1" noResize="1" noEditPoints="1" noAdjustHandles="1" noChangeArrowheads="1" noChangeShapeType="1" noTextEdit="1"/>
              </p:cNvSpPr>
              <p:nvPr>
                <p:ph sz="half" idx="1"/>
                <p:custDataLst>
                  <p:tags r:id="rId5"/>
                </p:custDataLst>
              </p:nvPr>
            </p:nvSpPr>
            <p:spPr>
              <a:xfrm>
                <a:off x="581193" y="2228003"/>
                <a:ext cx="6777550" cy="4093260"/>
              </a:xfrm>
              <a:blipFill>
                <a:blip r:embed="rId6"/>
                <a:stretch>
                  <a:fillRect l="-1311" r="-1498" b="-1852"/>
                </a:stretch>
              </a:blipFill>
            </p:spPr>
            <p:txBody>
              <a:bodyPr/>
              <a:lstStyle/>
              <a:p>
                <a:r>
                  <a:rPr lang="en-US">
                    <a:noFill/>
                  </a:rPr>
                  <a:t> </a:t>
                </a:r>
              </a:p>
            </p:txBody>
          </p:sp>
        </mc:Fallback>
      </mc:AlternateContent>
      <p:pic>
        <p:nvPicPr>
          <p:cNvPr id="5" name="Content Placeholder 4"/>
          <p:cNvPicPr>
            <a:picLocks noGrp="1" noChangeAspect="1"/>
          </p:cNvPicPr>
          <p:nvPr>
            <p:ph sz="half" idx="2"/>
            <p:custDataLst>
              <p:tags r:id="rId3"/>
            </p:custDataLst>
          </p:nvPr>
        </p:nvPicPr>
        <p:blipFill>
          <a:blip r:embed="rId7">
            <a:extLst>
              <a:ext uri="{28A0092B-C50C-407E-A947-70E740481C1C}">
                <a14:useLocalDpi xmlns:a14="http://schemas.microsoft.com/office/drawing/2010/main" val="0"/>
              </a:ext>
            </a:extLst>
          </a:blip>
          <a:stretch>
            <a:fillRect/>
          </a:stretch>
        </p:blipFill>
        <p:spPr>
          <a:xfrm>
            <a:off x="7516647" y="2228003"/>
            <a:ext cx="4094162" cy="4094162"/>
          </a:xfrm>
        </p:spPr>
      </p:pic>
    </p:spTree>
    <p:extLst>
      <p:ext uri="{BB962C8B-B14F-4D97-AF65-F5344CB8AC3E}">
        <p14:creationId xmlns:p14="http://schemas.microsoft.com/office/powerpoint/2010/main" val="664288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ÉCHANTILLONNAGE ALÉATOIRE SIMPLE (EAS)</a:t>
            </a:r>
          </a:p>
        </p:txBody>
      </p:sp>
      <mc:AlternateContent xmlns:mc="http://schemas.openxmlformats.org/markup-compatibility/2006" xmlns:a14="http://schemas.microsoft.com/office/drawing/2010/main">
        <mc:Choice Requires="a14">
          <p:sp>
            <p:nvSpPr>
              <p:cNvPr id="3" name="Content Placeholder 2"/>
              <p:cNvSpPr>
                <a:spLocks noGrp="1"/>
              </p:cNvSpPr>
              <p:nvPr>
                <p:ph sz="half" idx="1"/>
                <p:custDataLst>
                  <p:tags r:id="rId2"/>
                </p:custDataLst>
              </p:nvPr>
            </p:nvSpPr>
            <p:spPr>
              <a:xfrm>
                <a:off x="329514" y="2228003"/>
                <a:ext cx="7187133" cy="4093260"/>
              </a:xfrm>
            </p:spPr>
            <p:txBody>
              <a:bodyPr>
                <a:normAutofit fontScale="85000" lnSpcReduction="10000"/>
              </a:bodyPr>
              <a:lstStyle/>
              <a:p>
                <a:pPr algn="just"/>
                <a:r>
                  <a:rPr lang="fr-CA" dirty="0"/>
                  <a:t>Dans l’EAS, </a:t>
                </a:r>
                <a14:m>
                  <m:oMath xmlns:m="http://schemas.openxmlformats.org/officeDocument/2006/math">
                    <m:r>
                      <a:rPr lang="en-US" i="1" smtClean="0">
                        <a:latin typeface="Cambria Math" panose="02040503050406030204" pitchFamily="18" charset="0"/>
                      </a:rPr>
                      <m:t>𝑛</m:t>
                    </m:r>
                  </m:oMath>
                </a14:m>
                <a:r>
                  <a:rPr lang="fr-CA" dirty="0"/>
                  <a:t> unités sont sélectionnées au hasard dans la base.</a:t>
                </a:r>
              </a:p>
              <a:p>
                <a:pPr algn="just"/>
                <a:r>
                  <a:rPr lang="fr-CA" b="1" dirty="0"/>
                  <a:t>Avantages : </a:t>
                </a:r>
              </a:p>
              <a:p>
                <a:pPr lvl="1" algn="just"/>
                <a:r>
                  <a:rPr lang="fr-CA" dirty="0"/>
                  <a:t>Plan d’échantillonnage le plus facile à mettre en place</a:t>
                </a:r>
              </a:p>
              <a:p>
                <a:pPr lvl="1" algn="just"/>
                <a:r>
                  <a:rPr lang="fr-CA" dirty="0"/>
                  <a:t>Erreurs d’échantillonnage bien connues et faciles à estimer</a:t>
                </a:r>
              </a:p>
              <a:p>
                <a:pPr lvl="1" algn="just"/>
                <a:r>
                  <a:rPr lang="fr-CA" dirty="0"/>
                  <a:t>Pas nécessaire d’avoir de données auxiliaires</a:t>
                </a:r>
              </a:p>
              <a:p>
                <a:pPr algn="just"/>
                <a:r>
                  <a:rPr lang="fr-CA" b="1" dirty="0"/>
                  <a:t>Inconvénients :</a:t>
                </a:r>
                <a:r>
                  <a:rPr lang="fr-CA" dirty="0"/>
                  <a:t> </a:t>
                </a:r>
              </a:p>
              <a:p>
                <a:pPr lvl="1" algn="just"/>
                <a:r>
                  <a:rPr lang="fr-CA" dirty="0"/>
                  <a:t>Ne fait aucunement appel aux données auxiliaires</a:t>
                </a:r>
              </a:p>
              <a:p>
                <a:pPr lvl="1" algn="just"/>
                <a:r>
                  <a:rPr lang="fr-CA" dirty="0"/>
                  <a:t>Ne fournit aucune garantie quant à la représentativité de l’échantillon</a:t>
                </a:r>
              </a:p>
              <a:p>
                <a:pPr lvl="1" algn="just"/>
                <a:r>
                  <a:rPr lang="fr-CA" dirty="0"/>
                  <a:t>Coûteux si l’échantillon est largement réparti géographiquement</a:t>
                </a:r>
              </a:p>
            </p:txBody>
          </p:sp>
        </mc:Choice>
        <mc:Fallback xmlns="">
          <p:sp>
            <p:nvSpPr>
              <p:cNvPr id="3" name="Content Placeholder 2"/>
              <p:cNvSpPr>
                <a:spLocks noGrp="1" noRot="1" noChangeAspect="1" noMove="1" noResize="1" noEditPoints="1" noAdjustHandles="1" noChangeArrowheads="1" noChangeShapeType="1" noTextEdit="1"/>
              </p:cNvSpPr>
              <p:nvPr>
                <p:ph sz="half" idx="1"/>
                <p:custDataLst>
                  <p:tags r:id="rId5"/>
                </p:custDataLst>
              </p:nvPr>
            </p:nvSpPr>
            <p:spPr>
              <a:xfrm>
                <a:off x="329514" y="2228003"/>
                <a:ext cx="7187133" cy="4093260"/>
              </a:xfrm>
              <a:blipFill rotWithShape="0">
                <a:blip r:embed="rId6"/>
                <a:stretch>
                  <a:fillRect l="-848" r="-933"/>
                </a:stretch>
              </a:blipFill>
            </p:spPr>
            <p:txBody>
              <a:bodyPr/>
              <a:lstStyle/>
              <a:p>
                <a:r>
                  <a:rPr lang="fr-CA">
                    <a:noFill/>
                  </a:rPr>
                  <a:t> </a:t>
                </a:r>
              </a:p>
            </p:txBody>
          </p:sp>
        </mc:Fallback>
      </mc:AlternateContent>
      <p:pic>
        <p:nvPicPr>
          <p:cNvPr id="5" name="Content Placeholder 4"/>
          <p:cNvPicPr>
            <a:picLocks noGrp="1" noChangeAspect="1"/>
          </p:cNvPicPr>
          <p:nvPr>
            <p:ph sz="half" idx="2"/>
            <p:custDataLst>
              <p:tags r:id="rId3"/>
            </p:custDataLst>
          </p:nvPr>
        </p:nvPicPr>
        <p:blipFill>
          <a:blip r:embed="rId7">
            <a:extLst>
              <a:ext uri="{28A0092B-C50C-407E-A947-70E740481C1C}">
                <a14:useLocalDpi xmlns:a14="http://schemas.microsoft.com/office/drawing/2010/main" val="0"/>
              </a:ext>
            </a:extLst>
          </a:blip>
          <a:stretch>
            <a:fillRect/>
          </a:stretch>
        </p:blipFill>
        <p:spPr>
          <a:xfrm>
            <a:off x="7516647" y="2228003"/>
            <a:ext cx="4094162" cy="4094162"/>
          </a:xfrm>
        </p:spPr>
      </p:pic>
    </p:spTree>
    <p:extLst>
      <p:ext uri="{BB962C8B-B14F-4D97-AF65-F5344CB8AC3E}">
        <p14:creationId xmlns:p14="http://schemas.microsoft.com/office/powerpoint/2010/main" val="2807839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APERÇU</a:t>
            </a:r>
          </a:p>
        </p:txBody>
      </p:sp>
      <p:sp>
        <p:nvSpPr>
          <p:cNvPr id="3" name="Content Placeholder 2"/>
          <p:cNvSpPr>
            <a:spLocks noGrp="1"/>
          </p:cNvSpPr>
          <p:nvPr>
            <p:ph idx="1"/>
            <p:custDataLst>
              <p:tags r:id="rId2"/>
            </p:custDataLst>
          </p:nvPr>
        </p:nvSpPr>
        <p:spPr/>
        <p:txBody>
          <a:bodyPr/>
          <a:lstStyle/>
          <a:p>
            <a:pPr marL="457200" indent="-457200">
              <a:buFont typeface="+mj-lt"/>
              <a:buAutoNum type="arabicPeriod"/>
            </a:pPr>
            <a:r>
              <a:rPr lang="fr-CA" dirty="0"/>
              <a:t>Caractéristiques des données à recueillir : Théorie de l’échantillonnage et plan d’étude</a:t>
            </a:r>
          </a:p>
          <a:p>
            <a:pPr marL="457200" indent="-457200">
              <a:buFont typeface="+mj-lt"/>
              <a:buAutoNum type="arabicPeriod"/>
            </a:pPr>
            <a:r>
              <a:rPr lang="fr-CA" dirty="0"/>
              <a:t>Collecte de données moderne : Interfaces de programmation d’applications (API) et moissonnage du Web</a:t>
            </a:r>
          </a:p>
        </p:txBody>
      </p:sp>
    </p:spTree>
    <p:extLst>
      <p:ext uri="{BB962C8B-B14F-4D97-AF65-F5344CB8AC3E}">
        <p14:creationId xmlns:p14="http://schemas.microsoft.com/office/powerpoint/2010/main" val="3133628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c="http://schemas.openxmlformats.org/drawingml/2006/chart" xmlns:dgm="http://schemas.openxmlformats.org/drawingml/2006/diagram" xmlns:cdr="http://schemas.openxmlformats.org/drawingml/2006/chartDrawing" xmlns:wne="http://schemas.microsoft.com/office/powerpoint/2006/powerpointml" xmlns:wp="http://schemas.openxmlformats.org/drawingml/2006/powerpointprocessingDrawing" xmlns:v="urn:schemas-microsoft-com:vml" xmlns:o="urn:schemas-microsoft-com:office:office"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ESTIMATEURS DE L’EAS</a:t>
            </a:r>
          </a:p>
        </p:txBody>
      </p:sp>
      <mc:AlternateContent xmlns:mc="http://schemas.openxmlformats.org/markup-compatibility/2006" xmlns:a14="http://schemas.microsoft.com/office/drawing/2010/main">
        <mc:Choice Requires="a14">
          <p:sp>
            <p:nvSpPr>
              <p:cNvPr id="6" name="Content Placeholder 5"/>
              <p:cNvSpPr>
                <a:spLocks noGrp="1"/>
              </p:cNvSpPr>
              <p:nvPr>
                <p:ph idx="1"/>
                <p:custDataLst>
                  <p:tags r:id="rId2"/>
                </p:custDataLst>
              </p:nvPr>
            </p:nvSpPr>
            <p:spPr/>
            <p:txBody>
              <a:bodyPr>
                <a:normAutofit/>
              </a:bodyPr>
              <a:lstStyle/>
              <a:p>
                <a:r>
                  <a:rPr lang="fr-CA" b="1" dirty="0"/>
                  <a:t>Estimateurs : </a:t>
                </a:r>
              </a:p>
              <a:p>
                <a:pPr/>
                <a14:m>
                  <m:oMathPara xmlns:m="http://schemas.openxmlformats.org/officeDocument/2006/math">
                    <m:oMathParaPr>
                      <m:jc m:val="centerGroup"/>
                    </m:oMathParaPr>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1</m:t>
                          </m:r>
                        </m:num>
                        <m:den>
                          <m:r>
                            <a:rPr lang="en-US" i="1">
                              <a:latin typeface="Cambria Math" panose="02040503050406030204" pitchFamily="18" charset="0"/>
                              <a:ea typeface="Cambria Math" panose="02040503050406030204" pitchFamily="18" charset="0"/>
                            </a:rPr>
                            <m:t>𝑛</m:t>
                          </m:r>
                        </m:den>
                      </m:f>
                      <m:nary>
                        <m:naryPr>
                          <m:chr m:val="∑"/>
                          <m:ctrlPr>
                            <a:rPr lang="en-CA" i="1">
                              <a:latin typeface="Cambria Math" panose="02040503050406030204" pitchFamily="18" charset="0"/>
                              <a:ea typeface="Cambria Math" panose="02040503050406030204" pitchFamily="18" charset="0"/>
                            </a:rPr>
                          </m:ctrlPr>
                        </m:naryPr>
                        <m:sub>
                          <m:r>
                            <a:rPr lang="en-US" i="1">
                              <a:latin typeface="Cambria Math" panose="02040503050406030204" pitchFamily="18" charset="0"/>
                              <a:ea typeface="Cambria Math" panose="02040503050406030204" pitchFamily="18" charset="0"/>
                            </a:rPr>
                            <m:t>𝑖</m:t>
                          </m:r>
                          <m:r>
                            <a:rPr lang="en-CA" i="1">
                              <a:latin typeface="Cambria Math" panose="02040503050406030204" pitchFamily="18" charset="0"/>
                              <a:ea typeface="Cambria Math" panose="02040503050406030204" pitchFamily="18" charset="0"/>
                            </a:rPr>
                            <m:t>=1</m:t>
                          </m:r>
                        </m:sub>
                        <m:sup>
                          <m:r>
                            <a:rPr lang="en-US" i="1">
                              <a:latin typeface="Cambria Math" panose="02040503050406030204" pitchFamily="18" charset="0"/>
                              <a:ea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e>
                      </m:nary>
                      <m:r>
                        <a:rPr lang="en-US" i="1">
                          <a:latin typeface="Cambria Math" panose="02040503050406030204" pitchFamily="18" charset="0"/>
                        </a:rPr>
                        <m:t>,  </m:t>
                      </m:r>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r>
                        <a:rPr lang="en-US" i="1">
                          <a:latin typeface="Cambria Math" panose="02040503050406030204" pitchFamily="18" charset="0"/>
                        </a:rPr>
                        <m:t>=</m:t>
                      </m:r>
                      <m:r>
                        <a:rPr lang="en-US" i="1">
                          <a:latin typeface="Cambria Math" panose="02040503050406030204" pitchFamily="18" charset="0"/>
                        </a:rPr>
                        <m:t>𝑁</m:t>
                      </m:r>
                      <m:acc>
                        <m:accPr>
                          <m:chr m:val="̅"/>
                          <m:ctrlPr>
                            <a:rPr lang="en-US" i="1">
                              <a:latin typeface="Cambria Math" panose="02040503050406030204" pitchFamily="18" charset="0"/>
                            </a:rPr>
                          </m:ctrlPr>
                        </m:accPr>
                        <m:e>
                          <m:r>
                            <a:rPr lang="en-US" i="1">
                              <a:latin typeface="Cambria Math" panose="02040503050406030204" pitchFamily="18" charset="0"/>
                            </a:rPr>
                            <m:t>𝑦</m:t>
                          </m:r>
                        </m:e>
                      </m:acc>
                      <m:r>
                        <a:rPr lang="en-US" i="1">
                          <a:latin typeface="Cambria Math" panose="02040503050406030204" pitchFamily="18" charset="0"/>
                        </a:rPr>
                        <m:t>,  </m:t>
                      </m:r>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i="1">
                          <a:latin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1</m:t>
                          </m:r>
                        </m:num>
                        <m:den>
                          <m:r>
                            <a:rPr lang="en-US" i="1">
                              <a:latin typeface="Cambria Math" panose="02040503050406030204" pitchFamily="18" charset="0"/>
                              <a:ea typeface="Cambria Math" panose="02040503050406030204" pitchFamily="18" charset="0"/>
                            </a:rPr>
                            <m:t>𝑛</m:t>
                          </m:r>
                        </m:den>
                      </m:f>
                      <m:nary>
                        <m:naryPr>
                          <m:chr m:val="∑"/>
                          <m:ctrlPr>
                            <a:rPr lang="en-CA" i="1">
                              <a:latin typeface="Cambria Math" panose="02040503050406030204" pitchFamily="18" charset="0"/>
                              <a:ea typeface="Cambria Math" panose="02040503050406030204" pitchFamily="18" charset="0"/>
                            </a:rPr>
                          </m:ctrlPr>
                        </m:naryPr>
                        <m:sub>
                          <m:r>
                            <a:rPr lang="en-US" i="1">
                              <a:latin typeface="Cambria Math" panose="02040503050406030204" pitchFamily="18" charset="0"/>
                              <a:ea typeface="Cambria Math" panose="02040503050406030204" pitchFamily="18" charset="0"/>
                            </a:rPr>
                            <m:t>𝑖</m:t>
                          </m:r>
                          <m:r>
                            <a:rPr lang="en-CA" i="1">
                              <a:latin typeface="Cambria Math" panose="02040503050406030204" pitchFamily="18" charset="0"/>
                              <a:ea typeface="Cambria Math" panose="02040503050406030204" pitchFamily="18" charset="0"/>
                            </a:rPr>
                            <m:t>=1</m:t>
                          </m:r>
                        </m:sub>
                        <m:sup>
                          <m:r>
                            <a:rPr lang="en-US" i="1">
                              <a:latin typeface="Cambria Math" panose="02040503050406030204" pitchFamily="18" charset="0"/>
                              <a:ea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ea typeface="Cambria Math" panose="02040503050406030204" pitchFamily="18" charset="0"/>
                                </a:rPr>
                                <m:t>𝛿</m:t>
                              </m:r>
                            </m:e>
                            <m:sub>
                              <m:r>
                                <a:rPr lang="en-US" i="1">
                                  <a:latin typeface="Cambria Math" panose="02040503050406030204" pitchFamily="18" charset="0"/>
                                </a:rPr>
                                <m:t>𝑖</m:t>
                              </m:r>
                            </m:sub>
                          </m:sSub>
                        </m:e>
                      </m:nary>
                    </m:oMath>
                  </m:oMathPara>
                </a14:m>
                <a:endParaRPr lang="fr-CA" b="1" dirty="0"/>
              </a:p>
              <a:p>
                <a:r>
                  <a:rPr lang="fr-CA" b="1" dirty="0"/>
                  <a:t>Estimations des variances propres au plan d’échantillonnage : </a:t>
                </a:r>
              </a:p>
              <a:p>
                <a:pPr/>
                <a14:m>
                  <m:oMathPara xmlns:m="http://schemas.openxmlformats.org/officeDocument/2006/math">
                    <m:oMathParaPr>
                      <m:jc m:val="centerGroup"/>
                    </m:oMathParaPr>
                    <m:oMath xmlns:m="http://schemas.openxmlformats.org/officeDocument/2006/math">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d>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𝑠</m:t>
                                  </m:r>
                                </m:e>
                                <m:sup>
                                  <m:r>
                                    <a:rPr lang="en-US" i="1">
                                      <a:latin typeface="Cambria Math" panose="02040503050406030204" pitchFamily="18" charset="0"/>
                                    </a:rPr>
                                    <m:t>2</m:t>
                                  </m:r>
                                </m:sup>
                              </m:sSup>
                            </m:num>
                            <m:den>
                              <m:r>
                                <a:rPr lang="en-US" i="1">
                                  <a:latin typeface="Cambria Math" panose="02040503050406030204" pitchFamily="18" charset="0"/>
                                </a:rPr>
                                <m:t>𝑛</m:t>
                              </m:r>
                            </m:den>
                          </m:f>
                        </m:e>
                      </m:box>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1−</m:t>
                          </m:r>
                          <m:box>
                            <m:boxPr>
                              <m:ctrlPr>
                                <a:rPr lang="en-US" i="1">
                                  <a:latin typeface="Cambria Math" panose="02040503050406030204" pitchFamily="18" charset="0"/>
                                  <a:ea typeface="Cambria Math" panose="02040503050406030204" pitchFamily="18" charset="0"/>
                                </a:rPr>
                              </m:ctrlPr>
                            </m:boxPr>
                            <m:e>
                              <m:argPr>
                                <m:argSz m:val="-1"/>
                              </m:argP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𝑛</m:t>
                                  </m:r>
                                </m:num>
                                <m:den>
                                  <m:r>
                                    <a:rPr lang="en-US" i="1">
                                      <a:latin typeface="Cambria Math" panose="02040503050406030204" pitchFamily="18" charset="0"/>
                                      <a:ea typeface="Cambria Math" panose="02040503050406030204" pitchFamily="18" charset="0"/>
                                    </a:rPr>
                                    <m:t>𝑁</m:t>
                                  </m:r>
                                </m:den>
                              </m:f>
                            </m:e>
                          </m:box>
                        </m:e>
                      </m:d>
                      <m:r>
                        <a:rPr lang="en-US" i="1">
                          <a:latin typeface="Cambria Math" panose="02040503050406030204" pitchFamily="18" charset="0"/>
                        </a:rPr>
                        <m:t>,  </m:t>
                      </m:r>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e>
                      </m:d>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𝑁</m:t>
                          </m:r>
                        </m:e>
                        <m:sup>
                          <m:r>
                            <a:rPr lang="en-US" i="1">
                              <a:latin typeface="Cambria Math" panose="02040503050406030204" pitchFamily="18" charset="0"/>
                            </a:rPr>
                            <m:t>2</m:t>
                          </m:r>
                        </m:sup>
                      </m:sSup>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d>
                      <m:r>
                        <a:rPr lang="en-US" i="1">
                          <a:latin typeface="Cambria Math" panose="02040503050406030204" pitchFamily="18" charset="0"/>
                        </a:rPr>
                        <m:t>,  </m:t>
                      </m:r>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rPr>
                                <m:t>𝑝</m:t>
                              </m:r>
                            </m:e>
                          </m:acc>
                        </m:e>
                      </m:d>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i="1">
                                  <a:latin typeface="Cambria Math" panose="02040503050406030204" pitchFamily="18" charset="0"/>
                                </a:rPr>
                                <m:t>(1−</m:t>
                              </m:r>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i="1">
                                  <a:latin typeface="Cambria Math" panose="02040503050406030204" pitchFamily="18" charset="0"/>
                                </a:rPr>
                                <m:t>)</m:t>
                              </m:r>
                            </m:num>
                            <m:den>
                              <m:r>
                                <a:rPr lang="en-US" i="1">
                                  <a:latin typeface="Cambria Math" panose="02040503050406030204" pitchFamily="18" charset="0"/>
                                </a:rPr>
                                <m:t>𝑛</m:t>
                              </m:r>
                            </m:den>
                          </m:f>
                        </m:e>
                      </m:box>
                      <m:d>
                        <m:dPr>
                          <m:ctrlPr>
                            <a:rPr lang="en-US" i="1">
                              <a:latin typeface="Cambria Math" panose="02040503050406030204" pitchFamily="18" charset="0"/>
                              <a:ea typeface="Cambria Math" panose="02040503050406030204" pitchFamily="18" charset="0"/>
                            </a:rPr>
                          </m:ctrlPr>
                        </m:dPr>
                        <m:e>
                          <m:r>
                            <a:rPr lang="en-US" i="1">
                              <a:latin typeface="Cambria Math" panose="02040503050406030204" pitchFamily="18" charset="0"/>
                              <a:ea typeface="Cambria Math" panose="02040503050406030204" pitchFamily="18" charset="0"/>
                            </a:rPr>
                            <m:t>1−</m:t>
                          </m:r>
                          <m:box>
                            <m:boxPr>
                              <m:ctrlPr>
                                <a:rPr lang="en-US" i="1">
                                  <a:latin typeface="Cambria Math" panose="02040503050406030204" pitchFamily="18" charset="0"/>
                                  <a:ea typeface="Cambria Math" panose="02040503050406030204" pitchFamily="18" charset="0"/>
                                </a:rPr>
                              </m:ctrlPr>
                            </m:boxPr>
                            <m:e>
                              <m:argPr>
                                <m:argSz m:val="-1"/>
                              </m:argPr>
                              <m:f>
                                <m:fPr>
                                  <m:ctrlPr>
                                    <a:rPr lang="en-US" i="1">
                                      <a:latin typeface="Cambria Math" panose="02040503050406030204" pitchFamily="18" charset="0"/>
                                      <a:ea typeface="Cambria Math" panose="02040503050406030204" pitchFamily="18" charset="0"/>
                                    </a:rPr>
                                  </m:ctrlPr>
                                </m:fPr>
                                <m:num>
                                  <m:r>
                                    <a:rPr lang="en-US" i="1">
                                      <a:latin typeface="Cambria Math" panose="02040503050406030204" pitchFamily="18" charset="0"/>
                                      <a:ea typeface="Cambria Math" panose="02040503050406030204" pitchFamily="18" charset="0"/>
                                    </a:rPr>
                                    <m:t>𝑛</m:t>
                                  </m:r>
                                </m:num>
                                <m:den>
                                  <m:r>
                                    <a:rPr lang="en-US" i="1">
                                      <a:latin typeface="Cambria Math" panose="02040503050406030204" pitchFamily="18" charset="0"/>
                                      <a:ea typeface="Cambria Math" panose="02040503050406030204" pitchFamily="18" charset="0"/>
                                    </a:rPr>
                                    <m:t>𝑁</m:t>
                                  </m:r>
                                </m:den>
                              </m:f>
                            </m:e>
                          </m:box>
                        </m:e>
                      </m:d>
                    </m:oMath>
                  </m:oMathPara>
                </a14:m>
                <a:endParaRPr lang="fr-CA" sz="500" b="1" dirty="0"/>
              </a:p>
              <a:p>
                <a:r>
                  <a:rPr lang="fr-CA" b="1" dirty="0"/>
                  <a:t>Répartition de l’échantillon :</a:t>
                </a:r>
              </a:p>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𝑛</m:t>
                          </m:r>
                        </m:e>
                        <m:sub>
                          <m:acc>
                            <m:accPr>
                              <m:chr m:val="̅"/>
                              <m:ctrlPr>
                                <a:rPr lang="en-US" i="1">
                                  <a:latin typeface="Cambria Math" panose="02040503050406030204" pitchFamily="18" charset="0"/>
                                </a:rPr>
                              </m:ctrlPr>
                            </m:accPr>
                            <m:e>
                              <m:r>
                                <a:rPr lang="en-US" i="1">
                                  <a:latin typeface="Cambria Math" panose="02040503050406030204" pitchFamily="18" charset="0"/>
                                </a:rPr>
                                <m:t>𝑦</m:t>
                              </m:r>
                            </m:e>
                          </m:acc>
                        </m:sub>
                      </m:sSub>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r>
                                <a:rPr lang="en-US" i="1">
                                  <a:latin typeface="Cambria Math" panose="02040503050406030204" pitchFamily="18" charset="0"/>
                                </a:rPr>
                                <m:t>4</m:t>
                              </m:r>
                              <m:r>
                                <a:rPr lang="en-US" i="1">
                                  <a:latin typeface="Cambria Math" panose="02040503050406030204" pitchFamily="18" charset="0"/>
                                </a:rPr>
                                <m:t>𝑁</m:t>
                              </m:r>
                              <m:sSup>
                                <m:sSupPr>
                                  <m:ctrlPr>
                                    <a:rPr lang="en-US" i="1">
                                      <a:latin typeface="Cambria Math" panose="02040503050406030204" pitchFamily="18" charset="0"/>
                                    </a:rPr>
                                  </m:ctrlPr>
                                </m:sSup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𝜎</m:t>
                                      </m:r>
                                    </m:e>
                                  </m:acc>
                                </m:e>
                                <m:sup>
                                  <m:r>
                                    <a:rPr lang="en-US" i="1">
                                      <a:latin typeface="Cambria Math" panose="02040503050406030204" pitchFamily="18" charset="0"/>
                                    </a:rPr>
                                    <m:t>2</m:t>
                                  </m:r>
                                </m:sup>
                              </m:sSup>
                            </m:num>
                            <m:den>
                              <m:d>
                                <m:dPr>
                                  <m:ctrlPr>
                                    <a:rPr lang="en-US" i="1">
                                      <a:latin typeface="Cambria Math" panose="02040503050406030204" pitchFamily="18" charset="0"/>
                                    </a:rPr>
                                  </m:ctrlPr>
                                </m:dPr>
                                <m:e>
                                  <m:r>
                                    <a:rPr lang="en-US" i="1">
                                      <a:latin typeface="Cambria Math" panose="02040503050406030204" pitchFamily="18" charset="0"/>
                                    </a:rPr>
                                    <m:t>𝑁</m:t>
                                  </m:r>
                                  <m:r>
                                    <a:rPr lang="en-US" i="1">
                                      <a:latin typeface="Cambria Math" panose="02040503050406030204" pitchFamily="18" charset="0"/>
                                    </a:rPr>
                                    <m:t>−1</m:t>
                                  </m:r>
                                </m:e>
                              </m:d>
                              <m:sSup>
                                <m:sSupPr>
                                  <m:ctrlPr>
                                    <a:rPr lang="en-US" i="1">
                                      <a:latin typeface="Cambria Math" panose="02040503050406030204" pitchFamily="18" charset="0"/>
                                    </a:rPr>
                                  </m:ctrlPr>
                                </m:sSupPr>
                                <m:e>
                                  <m:r>
                                    <a:rPr lang="en-US" i="1">
                                      <a:latin typeface="Cambria Math" panose="02040503050406030204" pitchFamily="18" charset="0"/>
                                    </a:rPr>
                                    <m:t>𝐵</m:t>
                                  </m:r>
                                </m:e>
                                <m:sup>
                                  <m:r>
                                    <a:rPr lang="en-US" i="1">
                                      <a:latin typeface="Cambria Math" panose="02040503050406030204" pitchFamily="18" charset="0"/>
                                    </a:rPr>
                                    <m:t>2</m:t>
                                  </m:r>
                                </m:sup>
                              </m:sSup>
                              <m:r>
                                <a:rPr lang="en-US" i="1">
                                  <a:latin typeface="Cambria Math" panose="02040503050406030204" pitchFamily="18" charset="0"/>
                                </a:rPr>
                                <m:t>+4</m:t>
                              </m:r>
                              <m:sSup>
                                <m:sSupPr>
                                  <m:ctrlPr>
                                    <a:rPr lang="en-US" i="1">
                                      <a:latin typeface="Cambria Math" panose="02040503050406030204" pitchFamily="18" charset="0"/>
                                    </a:rPr>
                                  </m:ctrlPr>
                                </m:sSup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𝜎</m:t>
                                      </m:r>
                                    </m:e>
                                  </m:acc>
                                </m:e>
                                <m:sup>
                                  <m:r>
                                    <a:rPr lang="en-US" i="1">
                                      <a:latin typeface="Cambria Math" panose="02040503050406030204" pitchFamily="18" charset="0"/>
                                    </a:rPr>
                                    <m:t>2</m:t>
                                  </m:r>
                                </m:sup>
                              </m:sSup>
                            </m:den>
                          </m:f>
                        </m:e>
                      </m:box>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𝑛</m:t>
                          </m:r>
                        </m:e>
                        <m:sub>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sub>
                      </m:sSub>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r>
                                <a:rPr lang="en-US" i="1">
                                  <a:latin typeface="Cambria Math" panose="02040503050406030204" pitchFamily="18" charset="0"/>
                                </a:rPr>
                                <m:t>4</m:t>
                              </m:r>
                              <m:sSup>
                                <m:sSupPr>
                                  <m:ctrlPr>
                                    <a:rPr lang="en-US" i="1">
                                      <a:latin typeface="Cambria Math" panose="02040503050406030204" pitchFamily="18" charset="0"/>
                                    </a:rPr>
                                  </m:ctrlPr>
                                </m:sSupPr>
                                <m:e>
                                  <m:r>
                                    <a:rPr lang="en-US" i="1">
                                      <a:latin typeface="Cambria Math" panose="02040503050406030204" pitchFamily="18" charset="0"/>
                                    </a:rPr>
                                    <m:t>𝑁</m:t>
                                  </m:r>
                                </m:e>
                                <m:sup>
                                  <m:r>
                                    <a:rPr lang="en-US" i="1">
                                      <a:latin typeface="Cambria Math" panose="02040503050406030204" pitchFamily="18" charset="0"/>
                                    </a:rPr>
                                    <m:t>3</m:t>
                                  </m:r>
                                </m:sup>
                              </m:sSup>
                              <m:sSup>
                                <m:sSupPr>
                                  <m:ctrlPr>
                                    <a:rPr lang="en-US" i="1">
                                      <a:latin typeface="Cambria Math" panose="02040503050406030204" pitchFamily="18" charset="0"/>
                                    </a:rPr>
                                  </m:ctrlPr>
                                </m:sSup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𝜎</m:t>
                                      </m:r>
                                    </m:e>
                                  </m:acc>
                                </m:e>
                                <m:sup>
                                  <m:r>
                                    <a:rPr lang="en-US" i="1">
                                      <a:latin typeface="Cambria Math" panose="02040503050406030204" pitchFamily="18" charset="0"/>
                                    </a:rPr>
                                    <m:t>2</m:t>
                                  </m:r>
                                </m:sup>
                              </m:sSup>
                            </m:num>
                            <m:den>
                              <m:d>
                                <m:dPr>
                                  <m:ctrlPr>
                                    <a:rPr lang="en-US" i="1">
                                      <a:latin typeface="Cambria Math" panose="02040503050406030204" pitchFamily="18" charset="0"/>
                                    </a:rPr>
                                  </m:ctrlPr>
                                </m:dPr>
                                <m:e>
                                  <m:r>
                                    <a:rPr lang="en-US" i="1">
                                      <a:latin typeface="Cambria Math" panose="02040503050406030204" pitchFamily="18" charset="0"/>
                                    </a:rPr>
                                    <m:t>𝑁</m:t>
                                  </m:r>
                                  <m:r>
                                    <a:rPr lang="en-US" i="1">
                                      <a:latin typeface="Cambria Math" panose="02040503050406030204" pitchFamily="18" charset="0"/>
                                    </a:rPr>
                                    <m:t>−1</m:t>
                                  </m:r>
                                </m:e>
                              </m:d>
                              <m:sSup>
                                <m:sSupPr>
                                  <m:ctrlPr>
                                    <a:rPr lang="en-US" i="1">
                                      <a:latin typeface="Cambria Math" panose="02040503050406030204" pitchFamily="18" charset="0"/>
                                    </a:rPr>
                                  </m:ctrlPr>
                                </m:sSupPr>
                                <m:e>
                                  <m:r>
                                    <a:rPr lang="en-US" i="1">
                                      <a:latin typeface="Cambria Math" panose="02040503050406030204" pitchFamily="18" charset="0"/>
                                    </a:rPr>
                                    <m:t>𝐵</m:t>
                                  </m:r>
                                </m:e>
                                <m:sup>
                                  <m:r>
                                    <a:rPr lang="en-US" i="1">
                                      <a:latin typeface="Cambria Math" panose="02040503050406030204" pitchFamily="18" charset="0"/>
                                    </a:rPr>
                                    <m:t>2</m:t>
                                  </m:r>
                                </m:sup>
                              </m:sSup>
                              <m:r>
                                <a:rPr lang="en-US" i="1">
                                  <a:latin typeface="Cambria Math" panose="02040503050406030204" pitchFamily="18" charset="0"/>
                                </a:rPr>
                                <m:t>+4</m:t>
                              </m:r>
                              <m:sSup>
                                <m:sSupPr>
                                  <m:ctrlPr>
                                    <a:rPr lang="en-US" i="1">
                                      <a:latin typeface="Cambria Math" panose="02040503050406030204" pitchFamily="18" charset="0"/>
                                    </a:rPr>
                                  </m:ctrlPr>
                                </m:sSupPr>
                                <m:e>
                                  <m:r>
                                    <a:rPr lang="en-US" i="1">
                                      <a:latin typeface="Cambria Math" panose="02040503050406030204" pitchFamily="18" charset="0"/>
                                    </a:rPr>
                                    <m:t>𝑁</m:t>
                                  </m:r>
                                </m:e>
                                <m:sup>
                                  <m:r>
                                    <a:rPr lang="en-US" i="1">
                                      <a:latin typeface="Cambria Math" panose="02040503050406030204" pitchFamily="18" charset="0"/>
                                    </a:rPr>
                                    <m:t>2</m:t>
                                  </m:r>
                                </m:sup>
                              </m:sSup>
                              <m:sSup>
                                <m:sSupPr>
                                  <m:ctrlPr>
                                    <a:rPr lang="en-US" i="1">
                                      <a:latin typeface="Cambria Math" panose="02040503050406030204" pitchFamily="18" charset="0"/>
                                    </a:rPr>
                                  </m:ctrlPr>
                                </m:sSup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𝜎</m:t>
                                      </m:r>
                                    </m:e>
                                  </m:acc>
                                </m:e>
                                <m:sup>
                                  <m:r>
                                    <a:rPr lang="en-US" i="1">
                                      <a:latin typeface="Cambria Math" panose="02040503050406030204" pitchFamily="18" charset="0"/>
                                    </a:rPr>
                                    <m:t>2</m:t>
                                  </m:r>
                                </m:sup>
                              </m:sSup>
                            </m:den>
                          </m:f>
                        </m:e>
                      </m:box>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𝑛</m:t>
                          </m:r>
                        </m:e>
                        <m:sub>
                          <m:acc>
                            <m:accPr>
                              <m:chr m:val="̂"/>
                              <m:ctrlPr>
                                <a:rPr lang="en-US" i="1">
                                  <a:latin typeface="Cambria Math" panose="02040503050406030204" pitchFamily="18" charset="0"/>
                                </a:rPr>
                              </m:ctrlPr>
                            </m:accPr>
                            <m:e>
                              <m:r>
                                <a:rPr lang="en-US" i="1">
                                  <a:latin typeface="Cambria Math" panose="02040503050406030204" pitchFamily="18" charset="0"/>
                                </a:rPr>
                                <m:t>𝑝</m:t>
                              </m:r>
                            </m:e>
                          </m:acc>
                        </m:sub>
                      </m:sSub>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r>
                                <a:rPr lang="en-US" i="1">
                                  <a:latin typeface="Cambria Math" panose="02040503050406030204" pitchFamily="18" charset="0"/>
                                </a:rPr>
                                <m:t>4</m:t>
                              </m:r>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i="1">
                                  <a:latin typeface="Cambria Math" panose="02040503050406030204" pitchFamily="18" charset="0"/>
                                </a:rPr>
                                <m:t> (1−</m:t>
                              </m:r>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i="1">
                                  <a:latin typeface="Cambria Math" panose="02040503050406030204" pitchFamily="18" charset="0"/>
                                </a:rPr>
                                <m:t>)</m:t>
                              </m:r>
                            </m:num>
                            <m:den>
                              <m:d>
                                <m:dPr>
                                  <m:ctrlPr>
                                    <a:rPr lang="en-US" i="1">
                                      <a:latin typeface="Cambria Math" panose="02040503050406030204" pitchFamily="18" charset="0"/>
                                    </a:rPr>
                                  </m:ctrlPr>
                                </m:dPr>
                                <m:e>
                                  <m:r>
                                    <a:rPr lang="en-US" i="1">
                                      <a:latin typeface="Cambria Math" panose="02040503050406030204" pitchFamily="18" charset="0"/>
                                    </a:rPr>
                                    <m:t>𝑁</m:t>
                                  </m:r>
                                  <m:r>
                                    <a:rPr lang="en-US" i="1">
                                      <a:latin typeface="Cambria Math" panose="02040503050406030204" pitchFamily="18" charset="0"/>
                                    </a:rPr>
                                    <m:t>−1</m:t>
                                  </m:r>
                                </m:e>
                              </m:d>
                              <m:sSup>
                                <m:sSupPr>
                                  <m:ctrlPr>
                                    <a:rPr lang="en-US" i="1">
                                      <a:latin typeface="Cambria Math" panose="02040503050406030204" pitchFamily="18" charset="0"/>
                                    </a:rPr>
                                  </m:ctrlPr>
                                </m:sSupPr>
                                <m:e>
                                  <m:r>
                                    <a:rPr lang="en-US" i="1">
                                      <a:latin typeface="Cambria Math" panose="02040503050406030204" pitchFamily="18" charset="0"/>
                                    </a:rPr>
                                    <m:t>𝐵</m:t>
                                  </m:r>
                                </m:e>
                                <m:sup>
                                  <m:r>
                                    <a:rPr lang="en-US" i="1">
                                      <a:latin typeface="Cambria Math" panose="02040503050406030204" pitchFamily="18" charset="0"/>
                                    </a:rPr>
                                    <m:t>2</m:t>
                                  </m:r>
                                </m:sup>
                              </m:sSup>
                              <m:r>
                                <a:rPr lang="en-US" i="1">
                                  <a:latin typeface="Cambria Math" panose="02040503050406030204" pitchFamily="18" charset="0"/>
                                </a:rPr>
                                <m:t>+4</m:t>
                              </m:r>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i="1">
                                  <a:latin typeface="Cambria Math" panose="02040503050406030204" pitchFamily="18" charset="0"/>
                                </a:rPr>
                                <m:t> (1−</m:t>
                              </m:r>
                              <m:acc>
                                <m:accPr>
                                  <m:chr m:val="̃"/>
                                  <m:ctrlPr>
                                    <a:rPr lang="en-US" i="1">
                                      <a:latin typeface="Cambria Math" panose="02040503050406030204" pitchFamily="18" charset="0"/>
                                    </a:rPr>
                                  </m:ctrlPr>
                                </m:accPr>
                                <m:e>
                                  <m:r>
                                    <a:rPr lang="en-US" i="1">
                                      <a:latin typeface="Cambria Math" panose="02040503050406030204" pitchFamily="18" charset="0"/>
                                    </a:rPr>
                                    <m:t>𝑝</m:t>
                                  </m:r>
                                </m:e>
                              </m:acc>
                              <m:r>
                                <a:rPr lang="en-US" i="1">
                                  <a:latin typeface="Cambria Math" panose="02040503050406030204" pitchFamily="18" charset="0"/>
                                </a:rPr>
                                <m:t>)</m:t>
                              </m:r>
                            </m:den>
                          </m:f>
                        </m:e>
                      </m:box>
                    </m:oMath>
                  </m:oMathPara>
                </a14:m>
                <a:endParaRPr lang="fr-CA" b="1" dirty="0"/>
              </a:p>
              <a:p>
                <a:endParaRPr lang="fr-CA" dirty="0"/>
              </a:p>
            </p:txBody>
          </p:sp>
        </mc:Choice>
        <mc:Fallback xmlns="">
          <p:sp>
            <p:nvSpPr>
              <p:cNvPr id="6" name="Content Placeholder 5"/>
              <p:cNvSpPr>
                <a:spLocks noGrp="1" noRot="1" noChangeAspect="1" noMove="1" noResize="1" noEditPoints="1" noAdjustHandles="1" noChangeArrowheads="1" noChangeShapeType="1" noTextEdit="1"/>
              </p:cNvSpPr>
              <p:nvPr>
                <p:ph idx="1"/>
                <p:custDataLst>
                  <p:tags r:id="rId4"/>
                </p:custDataLst>
              </p:nvPr>
            </p:nvSpPr>
            <p:spPr>
              <a:blipFill rotWithShape="0">
                <a:blip r:embed="rId5"/>
                <a:stretch>
                  <a:fillRect l="-829" t="-2504"/>
                </a:stretch>
              </a:blipFill>
            </p:spPr>
            <p:txBody>
              <a:bodyPr/>
              <a:lstStyle/>
              <a:p>
                <a:r>
                  <a:rPr lang="fr-CA">
                    <a:noFill/>
                  </a:rPr>
                  <a:t> </a:t>
                </a:r>
              </a:p>
            </p:txBody>
          </p:sp>
        </mc:Fallback>
      </mc:AlternateContent>
    </p:spTree>
    <p:extLst>
      <p:ext uri="{BB962C8B-B14F-4D97-AF65-F5344CB8AC3E}">
        <p14:creationId xmlns:p14="http://schemas.microsoft.com/office/powerpoint/2010/main" val="1129679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ÉCHANTILLONNAGE ALÉATOIRE STRATIFIÉ</a:t>
            </a:r>
          </a:p>
        </p:txBody>
      </p:sp>
      <mc:AlternateContent xmlns:mc="http://schemas.openxmlformats.org/markup-compatibility/2006" xmlns:a14="http://schemas.microsoft.com/office/drawing/2010/main">
        <mc:Choice Requires="a14">
          <p:sp>
            <p:nvSpPr>
              <p:cNvPr id="3" name="Content Placeholder 2"/>
              <p:cNvSpPr>
                <a:spLocks noGrp="1"/>
              </p:cNvSpPr>
              <p:nvPr>
                <p:ph sz="half" idx="1"/>
                <p:custDataLst>
                  <p:tags r:id="rId2"/>
                </p:custDataLst>
              </p:nvPr>
            </p:nvSpPr>
            <p:spPr>
              <a:xfrm>
                <a:off x="581192" y="2228003"/>
                <a:ext cx="6935455" cy="4093260"/>
              </a:xfrm>
            </p:spPr>
            <p:txBody>
              <a:bodyPr>
                <a:normAutofit fontScale="77500" lnSpcReduction="20000"/>
              </a:bodyPr>
              <a:lstStyle/>
              <a:p>
                <a:r>
                  <a:rPr lang="fr-CA" dirty="0"/>
                  <a:t>Dans l’échantillonnage aléatoire stratifié, </a:t>
                </a:r>
                <a14:m>
                  <m:oMath xmlns:m="http://schemas.openxmlformats.org/officeDocument/2006/math">
                    <m:r>
                      <a:rPr lang="en-US" i="1">
                        <a:latin typeface="Cambria Math" panose="02040503050406030204" pitchFamily="18" charset="0"/>
                      </a:rPr>
                      <m:t>𝑛</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1</m:t>
                        </m:r>
                      </m:sub>
                    </m:sSub>
                    <m:r>
                      <a:rPr lang="en-US" i="1">
                        <a:latin typeface="Cambria Math" panose="02040503050406030204" pitchFamily="18" charset="0"/>
                      </a:rPr>
                      <m:t>+</m:t>
                    </m:r>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𝑛</m:t>
                        </m:r>
                      </m:e>
                      <m:sub>
                        <m:r>
                          <a:rPr lang="en-US" i="1">
                            <a:latin typeface="Cambria Math" panose="02040503050406030204" pitchFamily="18" charset="0"/>
                          </a:rPr>
                          <m:t>𝑘</m:t>
                        </m:r>
                      </m:sub>
                    </m:sSub>
                  </m:oMath>
                </a14:m>
                <a:r>
                  <a:rPr lang="fr-CA" dirty="0"/>
                  <a:t> unités sont sélectionnées de manière aléatoire à partir de  </a:t>
                </a:r>
                <a14:m>
                  <m:oMath xmlns:m="http://schemas.openxmlformats.org/officeDocument/2006/math">
                    <m:r>
                      <a:rPr lang="en-US" i="1">
                        <a:latin typeface="Cambria Math" panose="02040503050406030204" pitchFamily="18" charset="0"/>
                      </a:rPr>
                      <m:t>𝑘</m:t>
                    </m:r>
                  </m:oMath>
                </a14:m>
                <a:r>
                  <a:rPr lang="fr-CA" dirty="0"/>
                  <a:t> </a:t>
                </a:r>
                <a:r>
                  <a:rPr lang="fr-CA" b="1" dirty="0"/>
                  <a:t>strates</a:t>
                </a:r>
                <a:r>
                  <a:rPr lang="fr-CA" dirty="0"/>
                  <a:t> de la base.</a:t>
                </a:r>
              </a:p>
              <a:p>
                <a:pPr algn="just"/>
                <a:r>
                  <a:rPr lang="fr-CA" b="1" dirty="0"/>
                  <a:t>Avantages : </a:t>
                </a:r>
              </a:p>
              <a:p>
                <a:pPr lvl="1" algn="just"/>
                <a:r>
                  <a:rPr lang="fr-CA" dirty="0"/>
                  <a:t>Peut produire une limite d’erreur inférieure sur l’estimation, en comparaison de l’EAS;</a:t>
                </a:r>
              </a:p>
              <a:p>
                <a:pPr lvl="1" algn="just"/>
                <a:r>
                  <a:rPr lang="fr-CA" dirty="0" err="1"/>
                  <a:t>Peut être</a:t>
                </a:r>
                <a:r>
                  <a:rPr lang="fr-CA" dirty="0"/>
                  <a:t> moins coûteux à condition de stratifier adéquatement les éléments;</a:t>
                </a:r>
              </a:p>
              <a:p>
                <a:pPr lvl="1" algn="just"/>
                <a:r>
                  <a:rPr lang="fr-CA" dirty="0"/>
                  <a:t>Peut fournir des estimations pour des sous-populations.</a:t>
                </a:r>
              </a:p>
              <a:p>
                <a:pPr algn="just"/>
                <a:r>
                  <a:rPr lang="fr-CA" b="1" dirty="0"/>
                  <a:t>Inconvénients :</a:t>
                </a:r>
                <a:r>
                  <a:rPr lang="fr-CA" dirty="0"/>
                  <a:t> </a:t>
                </a:r>
              </a:p>
              <a:p>
                <a:pPr lvl="1" algn="just"/>
                <a:r>
                  <a:rPr lang="fr-CA" dirty="0"/>
                  <a:t>Aucun inconvénient majeur</a:t>
                </a:r>
              </a:p>
              <a:p>
                <a:pPr lvl="1" algn="just"/>
                <a:r>
                  <a:rPr lang="fr-CA" dirty="0"/>
                  <a:t>S’il n’existe aucun moyen naturel de stratifier la base d’enquête en groupes homogènes, l’échantillonnage aléatoire stratifié devient à peu près équivalent à l’EAS</a:t>
                </a:r>
              </a:p>
            </p:txBody>
          </p:sp>
        </mc:Choice>
        <mc:Fallback xmlns="">
          <p:sp>
            <p:nvSpPr>
              <p:cNvPr id="3" name="Content Placeholder 2"/>
              <p:cNvSpPr>
                <a:spLocks noGrp="1" noRot="1" noChangeAspect="1" noMove="1" noResize="1" noEditPoints="1" noAdjustHandles="1" noChangeArrowheads="1" noChangeShapeType="1" noTextEdit="1"/>
              </p:cNvSpPr>
              <p:nvPr>
                <p:ph sz="half" idx="1"/>
                <p:custDataLst>
                  <p:tags r:id="rId5"/>
                </p:custDataLst>
              </p:nvPr>
            </p:nvSpPr>
            <p:spPr>
              <a:xfrm>
                <a:off x="581192" y="2228003"/>
                <a:ext cx="6935455" cy="4093260"/>
              </a:xfrm>
              <a:blipFill>
                <a:blip r:embed="rId6"/>
                <a:stretch>
                  <a:fillRect l="-731" r="-731"/>
                </a:stretch>
              </a:blipFill>
            </p:spPr>
            <p:txBody>
              <a:bodyPr/>
              <a:lstStyle/>
              <a:p>
                <a:r>
                  <a:rPr lang="en-US">
                    <a:noFill/>
                  </a:rPr>
                  <a:t> </a:t>
                </a:r>
              </a:p>
            </p:txBody>
          </p:sp>
        </mc:Fallback>
      </mc:AlternateContent>
      <p:pic>
        <p:nvPicPr>
          <p:cNvPr id="5" name="Content Placeholder 4"/>
          <p:cNvPicPr>
            <a:picLocks noGrp="1" noChangeAspect="1"/>
          </p:cNvPicPr>
          <p:nvPr>
            <p:ph sz="half" idx="2"/>
            <p:custDataLst>
              <p:tags r:id="rId3"/>
            </p:custDataLst>
          </p:nvPr>
        </p:nvPicPr>
        <p:blipFill>
          <a:blip r:embed="rId7">
            <a:extLst>
              <a:ext uri="{28A0092B-C50C-407E-A947-70E740481C1C}">
                <a14:useLocalDpi xmlns:a14="http://schemas.microsoft.com/office/drawing/2010/main" val="0"/>
              </a:ext>
            </a:extLst>
          </a:blip>
          <a:stretch>
            <a:fillRect/>
          </a:stretch>
        </p:blipFill>
        <p:spPr>
          <a:xfrm>
            <a:off x="7516647" y="2228003"/>
            <a:ext cx="4094162" cy="4094162"/>
          </a:xfrm>
        </p:spPr>
      </p:pic>
    </p:spTree>
    <p:extLst>
      <p:ext uri="{BB962C8B-B14F-4D97-AF65-F5344CB8AC3E}">
        <p14:creationId xmlns:p14="http://schemas.microsoft.com/office/powerpoint/2010/main" val="6910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ESTIMATEURS DE L’ÉCHANTILLONNAGE ALÉATOIRE STRATIFIÉ</a:t>
            </a:r>
          </a:p>
        </p:txBody>
      </p:sp>
      <mc:AlternateContent xmlns:mc="http://schemas.openxmlformats.org/markup-compatibility/2006" xmlns:a14="http://schemas.microsoft.com/office/drawing/2010/main">
        <mc:Choice Requires="a14">
          <p:sp>
            <p:nvSpPr>
              <p:cNvPr id="6" name="Content Placeholder 5"/>
              <p:cNvSpPr>
                <a:spLocks noGrp="1"/>
              </p:cNvSpPr>
              <p:nvPr>
                <p:ph idx="1"/>
                <p:custDataLst>
                  <p:tags r:id="rId2"/>
                </p:custDataLst>
              </p:nvPr>
            </p:nvSpPr>
            <p:spPr/>
            <p:txBody>
              <a:bodyPr/>
              <a:lstStyle/>
              <a:p>
                <a:r>
                  <a:rPr lang="fr-CA" b="1" dirty="0"/>
                  <a:t>Estimateurs : </a:t>
                </a:r>
              </a:p>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i="1">
                              <a:latin typeface="Cambria Math" panose="02040503050406030204" pitchFamily="18" charset="0"/>
                            </a:rPr>
                            <m:t>𝑠𝑡</m:t>
                          </m:r>
                        </m:sub>
                      </m:sSub>
                      <m:r>
                        <a:rPr lang="en-US" i="1">
                          <a:latin typeface="Cambria Math" panose="02040503050406030204" pitchFamily="18" charset="0"/>
                        </a:rPr>
                        <m:t>=</m:t>
                      </m:r>
                      <m:nary>
                        <m:naryPr>
                          <m:chr m:val="∑"/>
                          <m:ctrlPr>
                            <a:rPr lang="en-CA" i="1">
                              <a:latin typeface="Cambria Math" panose="02040503050406030204" pitchFamily="18" charset="0"/>
                              <a:ea typeface="Cambria Math" panose="02040503050406030204" pitchFamily="18" charset="0"/>
                            </a:rPr>
                          </m:ctrlPr>
                        </m:naryPr>
                        <m:sub>
                          <m:r>
                            <a:rPr lang="en-CA" i="1">
                              <a:latin typeface="Cambria Math" panose="02040503050406030204" pitchFamily="18" charset="0"/>
                              <a:ea typeface="Cambria Math" panose="02040503050406030204" pitchFamily="18" charset="0"/>
                            </a:rPr>
                            <m:t>𝑗</m:t>
                          </m:r>
                          <m:r>
                            <a:rPr lang="en-CA" i="1">
                              <a:latin typeface="Cambria Math" panose="02040503050406030204" pitchFamily="18" charset="0"/>
                              <a:ea typeface="Cambria Math" panose="02040503050406030204" pitchFamily="18" charset="0"/>
                            </a:rPr>
                            <m:t>=1</m:t>
                          </m:r>
                        </m:sub>
                        <m:sup>
                          <m:r>
                            <a:rPr lang="en-CA" i="1">
                              <a:latin typeface="Cambria Math" panose="02040503050406030204" pitchFamily="18" charset="0"/>
                              <a:ea typeface="Cambria Math" panose="02040503050406030204" pitchFamily="18" charset="0"/>
                            </a:rPr>
                            <m:t>𝑘</m:t>
                          </m:r>
                        </m:sup>
                        <m:e>
                          <m:f>
                            <m:fPr>
                              <m:ctrlPr>
                                <a:rPr lang="en-CA" i="1">
                                  <a:latin typeface="Cambria Math" panose="02040503050406030204" pitchFamily="18" charset="0"/>
                                  <a:ea typeface="Cambria Math" panose="02040503050406030204" pitchFamily="18" charset="0"/>
                                </a:rPr>
                              </m:ctrlPr>
                            </m:fPr>
                            <m:num>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𝑁</m:t>
                                  </m:r>
                                </m:e>
                                <m:sub>
                                  <m:r>
                                    <a:rPr lang="en-CA" i="1">
                                      <a:latin typeface="Cambria Math" panose="02040503050406030204" pitchFamily="18" charset="0"/>
                                      <a:ea typeface="Cambria Math" panose="02040503050406030204" pitchFamily="18" charset="0"/>
                                    </a:rPr>
                                    <m:t>𝑗</m:t>
                                  </m:r>
                                </m:sub>
                              </m:sSub>
                            </m:num>
                            <m:den>
                              <m:r>
                                <a:rPr lang="en-CA" i="1">
                                  <a:latin typeface="Cambria Math" panose="02040503050406030204" pitchFamily="18" charset="0"/>
                                  <a:ea typeface="Cambria Math" panose="02040503050406030204" pitchFamily="18" charset="0"/>
                                </a:rPr>
                                <m:t>𝑁</m:t>
                              </m:r>
                            </m:den>
                          </m:f>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i="1">
                                  <a:latin typeface="Cambria Math" panose="02040503050406030204" pitchFamily="18" charset="0"/>
                                </a:rPr>
                                <m:t>𝑗</m:t>
                              </m:r>
                            </m:sub>
                          </m:sSub>
                        </m:e>
                      </m:nary>
                      <m:r>
                        <a:rPr lang="en-US" i="1">
                          <a:latin typeface="Cambria Math" panose="02040503050406030204" pitchFamily="18" charset="0"/>
                        </a:rPr>
                        <m:t>, </m:t>
                      </m:r>
                      <m:sSub>
                        <m:sSubPr>
                          <m:ctrlPr>
                            <a:rPr lang="en-US" i="1">
                              <a:latin typeface="Cambria Math" panose="02040503050406030204" pitchFamily="18" charset="0"/>
                            </a:rPr>
                          </m:ctrlPr>
                        </m:sSubPr>
                        <m:e>
                          <m:r>
                            <a:rPr lang="en-CA" i="1">
                              <a:latin typeface="Cambria Math" panose="02040503050406030204" pitchFamily="18" charset="0"/>
                            </a:rPr>
                            <m:t>      </m:t>
                          </m:r>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e>
                        <m:sub>
                          <m:r>
                            <a:rPr lang="en-CA" i="1">
                              <a:latin typeface="Cambria Math" panose="02040503050406030204" pitchFamily="18" charset="0"/>
                            </a:rPr>
                            <m:t>𝑠𝑡</m:t>
                          </m:r>
                        </m:sub>
                      </m:sSub>
                      <m:r>
                        <a:rPr lang="en-US" i="1">
                          <a:latin typeface="Cambria Math" panose="02040503050406030204" pitchFamily="18" charset="0"/>
                        </a:rPr>
                        <m:t>=</m:t>
                      </m:r>
                      <m:r>
                        <a:rPr lang="en-US" i="1">
                          <a:latin typeface="Cambria Math" panose="02040503050406030204" pitchFamily="18" charset="0"/>
                        </a:rPr>
                        <m:t>𝑁</m:t>
                      </m:r>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i="1">
                              <a:latin typeface="Cambria Math" panose="02040503050406030204" pitchFamily="18" charset="0"/>
                            </a:rPr>
                            <m:t>𝑠𝑡</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CA" i="1">
                              <a:latin typeface="Cambria Math" panose="02040503050406030204" pitchFamily="18" charset="0"/>
                            </a:rPr>
                            <m:t>         </m:t>
                          </m:r>
                          <m:acc>
                            <m:accPr>
                              <m:chr m:val="̂"/>
                              <m:ctrlPr>
                                <a:rPr lang="en-US" i="1">
                                  <a:latin typeface="Cambria Math" panose="02040503050406030204" pitchFamily="18" charset="0"/>
                                </a:rPr>
                              </m:ctrlPr>
                            </m:accPr>
                            <m:e>
                              <m:r>
                                <a:rPr lang="en-CA" i="1">
                                  <a:latin typeface="Cambria Math" panose="02040503050406030204" pitchFamily="18" charset="0"/>
                                  <a:ea typeface="Cambria Math" panose="02040503050406030204" pitchFamily="18" charset="0"/>
                                </a:rPr>
                                <m:t>𝑝</m:t>
                              </m:r>
                            </m:e>
                          </m:acc>
                        </m:e>
                        <m:sub>
                          <m:r>
                            <a:rPr lang="en-CA" i="1">
                              <a:latin typeface="Cambria Math" panose="02040503050406030204" pitchFamily="18" charset="0"/>
                            </a:rPr>
                            <m:t>𝑠𝑡</m:t>
                          </m:r>
                        </m:sub>
                      </m:sSub>
                      <m:r>
                        <a:rPr lang="en-US" i="1">
                          <a:latin typeface="Cambria Math" panose="02040503050406030204" pitchFamily="18" charset="0"/>
                        </a:rPr>
                        <m:t>=</m:t>
                      </m:r>
                      <m:nary>
                        <m:naryPr>
                          <m:chr m:val="∑"/>
                          <m:ctrlPr>
                            <a:rPr lang="en-CA" i="1">
                              <a:latin typeface="Cambria Math" panose="02040503050406030204" pitchFamily="18" charset="0"/>
                              <a:ea typeface="Cambria Math" panose="02040503050406030204" pitchFamily="18" charset="0"/>
                            </a:rPr>
                          </m:ctrlPr>
                        </m:naryPr>
                        <m:sub>
                          <m:r>
                            <a:rPr lang="en-CA" i="1">
                              <a:latin typeface="Cambria Math" panose="02040503050406030204" pitchFamily="18" charset="0"/>
                              <a:ea typeface="Cambria Math" panose="02040503050406030204" pitchFamily="18" charset="0"/>
                            </a:rPr>
                            <m:t>𝑗</m:t>
                          </m:r>
                          <m:r>
                            <a:rPr lang="en-CA" i="1">
                              <a:latin typeface="Cambria Math" panose="02040503050406030204" pitchFamily="18" charset="0"/>
                              <a:ea typeface="Cambria Math" panose="02040503050406030204" pitchFamily="18" charset="0"/>
                            </a:rPr>
                            <m:t>=1</m:t>
                          </m:r>
                        </m:sub>
                        <m:sup>
                          <m:r>
                            <a:rPr lang="en-CA" i="1">
                              <a:latin typeface="Cambria Math" panose="02040503050406030204" pitchFamily="18" charset="0"/>
                              <a:ea typeface="Cambria Math" panose="02040503050406030204" pitchFamily="18" charset="0"/>
                            </a:rPr>
                            <m:t>𝑘</m:t>
                          </m:r>
                        </m:sup>
                        <m:e>
                          <m:f>
                            <m:fPr>
                              <m:ctrlPr>
                                <a:rPr lang="en-CA" i="1">
                                  <a:latin typeface="Cambria Math" panose="02040503050406030204" pitchFamily="18" charset="0"/>
                                  <a:ea typeface="Cambria Math" panose="02040503050406030204" pitchFamily="18" charset="0"/>
                                </a:rPr>
                              </m:ctrlPr>
                            </m:fPr>
                            <m:num>
                              <m:sSub>
                                <m:sSubPr>
                                  <m:ctrlPr>
                                    <a:rPr lang="en-CA" i="1">
                                      <a:latin typeface="Cambria Math" panose="02040503050406030204" pitchFamily="18" charset="0"/>
                                      <a:ea typeface="Cambria Math" panose="02040503050406030204" pitchFamily="18" charset="0"/>
                                    </a:rPr>
                                  </m:ctrlPr>
                                </m:sSubPr>
                                <m:e>
                                  <m:r>
                                    <a:rPr lang="en-CA" i="1">
                                      <a:latin typeface="Cambria Math" panose="02040503050406030204" pitchFamily="18" charset="0"/>
                                      <a:ea typeface="Cambria Math" panose="02040503050406030204" pitchFamily="18" charset="0"/>
                                    </a:rPr>
                                    <m:t>𝑁</m:t>
                                  </m:r>
                                </m:e>
                                <m:sub>
                                  <m:r>
                                    <a:rPr lang="en-CA" i="1">
                                      <a:latin typeface="Cambria Math" panose="02040503050406030204" pitchFamily="18" charset="0"/>
                                      <a:ea typeface="Cambria Math" panose="02040503050406030204" pitchFamily="18" charset="0"/>
                                    </a:rPr>
                                    <m:t>𝑗</m:t>
                                  </m:r>
                                </m:sub>
                              </m:sSub>
                            </m:num>
                            <m:den>
                              <m:r>
                                <a:rPr lang="en-CA" i="1">
                                  <a:latin typeface="Cambria Math" panose="02040503050406030204" pitchFamily="18" charset="0"/>
                                  <a:ea typeface="Cambria Math" panose="02040503050406030204" pitchFamily="18" charset="0"/>
                                </a:rPr>
                                <m:t>𝑁</m:t>
                              </m:r>
                            </m:den>
                          </m:f>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CA" i="1">
                                      <a:latin typeface="Cambria Math" panose="02040503050406030204" pitchFamily="18" charset="0"/>
                                      <a:ea typeface="Cambria Math" panose="02040503050406030204" pitchFamily="18" charset="0"/>
                                    </a:rPr>
                                    <m:t>𝑝</m:t>
                                  </m:r>
                                </m:e>
                              </m:acc>
                            </m:e>
                            <m:sub>
                              <m:r>
                                <a:rPr lang="en-CA" i="1">
                                  <a:latin typeface="Cambria Math" panose="02040503050406030204" pitchFamily="18" charset="0"/>
                                </a:rPr>
                                <m:t>𝑗</m:t>
                              </m:r>
                            </m:sub>
                          </m:sSub>
                        </m:e>
                      </m:nary>
                    </m:oMath>
                  </m:oMathPara>
                </a14:m>
                <a:endParaRPr lang="fr-CA" sz="500" b="1" dirty="0"/>
              </a:p>
              <a:p>
                <a:r>
                  <a:rPr lang="fr-CA" b="1" dirty="0"/>
                  <a:t>Estimations des variances propres au plan d’échantillonnage : </a:t>
                </a:r>
                <a:endParaRPr lang="fr-CA"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i="1">
                                  <a:latin typeface="Cambria Math" panose="02040503050406030204" pitchFamily="18" charset="0"/>
                                </a:rPr>
                                <m:t>𝑠𝑡</m:t>
                              </m:r>
                            </m:sub>
                          </m:sSub>
                        </m:e>
                      </m:d>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r>
                                <a:rPr lang="en-CA" i="1">
                                  <a:latin typeface="Cambria Math" panose="02040503050406030204" pitchFamily="18" charset="0"/>
                                </a:rPr>
                                <m:t>1</m:t>
                              </m:r>
                            </m:num>
                            <m:den>
                              <m:sSup>
                                <m:sSupPr>
                                  <m:ctrlPr>
                                    <a:rPr lang="en-US" i="1">
                                      <a:latin typeface="Cambria Math" panose="02040503050406030204" pitchFamily="18" charset="0"/>
                                    </a:rPr>
                                  </m:ctrlPr>
                                </m:sSupPr>
                                <m:e>
                                  <m:r>
                                    <a:rPr lang="en-CA" i="1">
                                      <a:latin typeface="Cambria Math" panose="02040503050406030204" pitchFamily="18" charset="0"/>
                                    </a:rPr>
                                    <m:t>𝑁</m:t>
                                  </m:r>
                                </m:e>
                                <m:sup>
                                  <m:r>
                                    <a:rPr lang="en-CA" i="1">
                                      <a:latin typeface="Cambria Math" panose="02040503050406030204" pitchFamily="18" charset="0"/>
                                    </a:rPr>
                                    <m:t>2</m:t>
                                  </m:r>
                                </m:sup>
                              </m:sSup>
                            </m:den>
                          </m:f>
                        </m:e>
                      </m:box>
                      <m:nary>
                        <m:naryPr>
                          <m:chr m:val="∑"/>
                          <m:ctrlPr>
                            <a:rPr lang="en-CA" i="1">
                              <a:latin typeface="Cambria Math" panose="02040503050406030204" pitchFamily="18" charset="0"/>
                              <a:ea typeface="Cambria Math" panose="02040503050406030204" pitchFamily="18" charset="0"/>
                            </a:rPr>
                          </m:ctrlPr>
                        </m:naryPr>
                        <m:sub>
                          <m:r>
                            <a:rPr lang="en-CA" i="1">
                              <a:latin typeface="Cambria Math" panose="02040503050406030204" pitchFamily="18" charset="0"/>
                              <a:ea typeface="Cambria Math" panose="02040503050406030204" pitchFamily="18" charset="0"/>
                            </a:rPr>
                            <m:t>𝑗</m:t>
                          </m:r>
                          <m:r>
                            <a:rPr lang="en-CA" i="1">
                              <a:latin typeface="Cambria Math" panose="02040503050406030204" pitchFamily="18" charset="0"/>
                              <a:ea typeface="Cambria Math" panose="02040503050406030204" pitchFamily="18" charset="0"/>
                            </a:rPr>
                            <m:t>=1</m:t>
                          </m:r>
                        </m:sub>
                        <m:sup>
                          <m:r>
                            <a:rPr lang="en-CA" i="1">
                              <a:latin typeface="Cambria Math" panose="02040503050406030204" pitchFamily="18" charset="0"/>
                              <a:ea typeface="Cambria Math" panose="02040503050406030204" pitchFamily="18" charset="0"/>
                            </a:rPr>
                            <m:t>𝑘</m:t>
                          </m:r>
                        </m:sup>
                        <m:e>
                          <m:sSubSup>
                            <m:sSubSupPr>
                              <m:ctrlPr>
                                <a:rPr lang="en-CA" i="1">
                                  <a:latin typeface="Cambria Math" panose="02040503050406030204" pitchFamily="18" charset="0"/>
                                  <a:ea typeface="Cambria Math" panose="02040503050406030204" pitchFamily="18" charset="0"/>
                                </a:rPr>
                              </m:ctrlPr>
                            </m:sSubSupPr>
                            <m:e>
                              <m:r>
                                <a:rPr lang="en-CA" i="1">
                                  <a:latin typeface="Cambria Math" panose="02040503050406030204" pitchFamily="18" charset="0"/>
                                  <a:ea typeface="Cambria Math" panose="02040503050406030204" pitchFamily="18" charset="0"/>
                                </a:rPr>
                                <m:t>𝑁</m:t>
                              </m:r>
                            </m:e>
                            <m:sub>
                              <m:r>
                                <a:rPr lang="en-CA" i="1">
                                  <a:latin typeface="Cambria Math" panose="02040503050406030204" pitchFamily="18" charset="0"/>
                                  <a:ea typeface="Cambria Math" panose="02040503050406030204" pitchFamily="18" charset="0"/>
                                </a:rPr>
                                <m:t>𝑗</m:t>
                              </m:r>
                            </m:sub>
                            <m:sup>
                              <m:r>
                                <a:rPr lang="en-CA" i="1">
                                  <a:latin typeface="Cambria Math" panose="02040503050406030204" pitchFamily="18" charset="0"/>
                                  <a:ea typeface="Cambria Math" panose="02040503050406030204" pitchFamily="18" charset="0"/>
                                </a:rPr>
                                <m:t>2</m:t>
                              </m:r>
                            </m:sup>
                          </m:sSubSup>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i="1">
                                      <a:latin typeface="Cambria Math" panose="02040503050406030204" pitchFamily="18" charset="0"/>
                                    </a:rPr>
                                    <m:t>𝑗</m:t>
                                  </m:r>
                                </m:sub>
                              </m:sSub>
                            </m:e>
                          </m:d>
                        </m:e>
                      </m:nary>
                      <m:r>
                        <a:rPr lang="en-US" i="1">
                          <a:latin typeface="Cambria Math" panose="02040503050406030204" pitchFamily="18" charset="0"/>
                        </a:rPr>
                        <m:t>,  </m:t>
                      </m:r>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𝜏</m:t>
                                  </m:r>
                                </m:e>
                              </m:acc>
                            </m:e>
                            <m:sub>
                              <m:r>
                                <a:rPr lang="en-CA" i="1">
                                  <a:latin typeface="Cambria Math" panose="02040503050406030204" pitchFamily="18" charset="0"/>
                                </a:rPr>
                                <m:t>𝑠𝑡</m:t>
                              </m:r>
                            </m:sub>
                          </m:sSub>
                        </m:e>
                      </m:d>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𝑁</m:t>
                          </m:r>
                        </m:e>
                        <m:sup>
                          <m:r>
                            <a:rPr lang="en-US" i="1">
                              <a:latin typeface="Cambria Math" panose="02040503050406030204" pitchFamily="18" charset="0"/>
                            </a:rPr>
                            <m:t>2</m:t>
                          </m:r>
                        </m:sup>
                      </m:sSup>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rPr>
                                    <m:t>𝑦</m:t>
                                  </m:r>
                                </m:e>
                              </m:acc>
                            </m:e>
                            <m:sub>
                              <m:r>
                                <a:rPr lang="en-CA" i="1">
                                  <a:latin typeface="Cambria Math" panose="02040503050406030204" pitchFamily="18" charset="0"/>
                                </a:rPr>
                                <m:t>𝑠𝑡</m:t>
                              </m:r>
                            </m:sub>
                          </m:sSub>
                        </m:e>
                      </m:d>
                      <m:r>
                        <a:rPr lang="en-US" i="1">
                          <a:latin typeface="Cambria Math" panose="02040503050406030204" pitchFamily="18" charset="0"/>
                        </a:rPr>
                        <m:t>,  </m:t>
                      </m:r>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CA" i="1">
                                      <a:latin typeface="Cambria Math" panose="02040503050406030204" pitchFamily="18" charset="0"/>
                                      <a:ea typeface="Cambria Math" panose="02040503050406030204" pitchFamily="18" charset="0"/>
                                    </a:rPr>
                                    <m:t>𝑝</m:t>
                                  </m:r>
                                </m:e>
                              </m:acc>
                            </m:e>
                            <m:sub>
                              <m:r>
                                <a:rPr lang="en-CA" i="1">
                                  <a:latin typeface="Cambria Math" panose="02040503050406030204" pitchFamily="18" charset="0"/>
                                </a:rPr>
                                <m:t>𝑠𝑡</m:t>
                              </m:r>
                            </m:sub>
                          </m:sSub>
                        </m:e>
                      </m:d>
                      <m:r>
                        <a:rPr lang="en-US" i="1">
                          <a:latin typeface="Cambria Math" panose="02040503050406030204" pitchFamily="18" charset="0"/>
                        </a:rPr>
                        <m:t>=</m:t>
                      </m:r>
                      <m:box>
                        <m:boxPr>
                          <m:ctrlPr>
                            <a:rPr lang="en-US" i="1">
                              <a:latin typeface="Cambria Math" panose="02040503050406030204" pitchFamily="18" charset="0"/>
                            </a:rPr>
                          </m:ctrlPr>
                        </m:boxPr>
                        <m:e>
                          <m:argPr>
                            <m:argSz m:val="-1"/>
                          </m:argPr>
                          <m:f>
                            <m:fPr>
                              <m:ctrlPr>
                                <a:rPr lang="en-US" i="1">
                                  <a:latin typeface="Cambria Math" panose="02040503050406030204" pitchFamily="18" charset="0"/>
                                </a:rPr>
                              </m:ctrlPr>
                            </m:fPr>
                            <m:num>
                              <m:r>
                                <a:rPr lang="en-CA" i="1">
                                  <a:latin typeface="Cambria Math" panose="02040503050406030204" pitchFamily="18" charset="0"/>
                                </a:rPr>
                                <m:t>1</m:t>
                              </m:r>
                            </m:num>
                            <m:den>
                              <m:sSup>
                                <m:sSupPr>
                                  <m:ctrlPr>
                                    <a:rPr lang="en-US" i="1">
                                      <a:latin typeface="Cambria Math" panose="02040503050406030204" pitchFamily="18" charset="0"/>
                                    </a:rPr>
                                  </m:ctrlPr>
                                </m:sSupPr>
                                <m:e>
                                  <m:r>
                                    <a:rPr lang="en-CA" i="1">
                                      <a:latin typeface="Cambria Math" panose="02040503050406030204" pitchFamily="18" charset="0"/>
                                    </a:rPr>
                                    <m:t>𝑁</m:t>
                                  </m:r>
                                </m:e>
                                <m:sup>
                                  <m:r>
                                    <a:rPr lang="en-CA" i="1">
                                      <a:latin typeface="Cambria Math" panose="02040503050406030204" pitchFamily="18" charset="0"/>
                                    </a:rPr>
                                    <m:t>2</m:t>
                                  </m:r>
                                </m:sup>
                              </m:sSup>
                            </m:den>
                          </m:f>
                        </m:e>
                      </m:box>
                      <m:nary>
                        <m:naryPr>
                          <m:chr m:val="∑"/>
                          <m:ctrlPr>
                            <a:rPr lang="en-CA" i="1">
                              <a:latin typeface="Cambria Math" panose="02040503050406030204" pitchFamily="18" charset="0"/>
                              <a:ea typeface="Cambria Math" panose="02040503050406030204" pitchFamily="18" charset="0"/>
                            </a:rPr>
                          </m:ctrlPr>
                        </m:naryPr>
                        <m:sub>
                          <m:r>
                            <a:rPr lang="en-CA" i="1">
                              <a:latin typeface="Cambria Math" panose="02040503050406030204" pitchFamily="18" charset="0"/>
                              <a:ea typeface="Cambria Math" panose="02040503050406030204" pitchFamily="18" charset="0"/>
                            </a:rPr>
                            <m:t>𝑗</m:t>
                          </m:r>
                          <m:r>
                            <a:rPr lang="en-CA" i="1">
                              <a:latin typeface="Cambria Math" panose="02040503050406030204" pitchFamily="18" charset="0"/>
                              <a:ea typeface="Cambria Math" panose="02040503050406030204" pitchFamily="18" charset="0"/>
                            </a:rPr>
                            <m:t>=1</m:t>
                          </m:r>
                        </m:sub>
                        <m:sup>
                          <m:r>
                            <a:rPr lang="en-CA" i="1">
                              <a:latin typeface="Cambria Math" panose="02040503050406030204" pitchFamily="18" charset="0"/>
                              <a:ea typeface="Cambria Math" panose="02040503050406030204" pitchFamily="18" charset="0"/>
                            </a:rPr>
                            <m:t>𝑘</m:t>
                          </m:r>
                        </m:sup>
                        <m:e>
                          <m:sSubSup>
                            <m:sSubSupPr>
                              <m:ctrlPr>
                                <a:rPr lang="en-CA" i="1">
                                  <a:latin typeface="Cambria Math" panose="02040503050406030204" pitchFamily="18" charset="0"/>
                                  <a:ea typeface="Cambria Math" panose="02040503050406030204" pitchFamily="18" charset="0"/>
                                </a:rPr>
                              </m:ctrlPr>
                            </m:sSubSupPr>
                            <m:e>
                              <m:r>
                                <a:rPr lang="en-CA" i="1">
                                  <a:latin typeface="Cambria Math" panose="02040503050406030204" pitchFamily="18" charset="0"/>
                                  <a:ea typeface="Cambria Math" panose="02040503050406030204" pitchFamily="18" charset="0"/>
                                </a:rPr>
                                <m:t>𝑁</m:t>
                              </m:r>
                            </m:e>
                            <m:sub>
                              <m:r>
                                <a:rPr lang="en-CA" i="1">
                                  <a:latin typeface="Cambria Math" panose="02040503050406030204" pitchFamily="18" charset="0"/>
                                  <a:ea typeface="Cambria Math" panose="02040503050406030204" pitchFamily="18" charset="0"/>
                                </a:rPr>
                                <m:t>𝑗</m:t>
                              </m:r>
                            </m:sub>
                            <m:sup>
                              <m:r>
                                <a:rPr lang="en-CA" i="1">
                                  <a:latin typeface="Cambria Math" panose="02040503050406030204" pitchFamily="18" charset="0"/>
                                  <a:ea typeface="Cambria Math" panose="02040503050406030204" pitchFamily="18" charset="0"/>
                                </a:rPr>
                                <m:t>2</m:t>
                              </m:r>
                            </m:sup>
                          </m:sSubSup>
                          <m:acc>
                            <m:accPr>
                              <m:chr m:val="̂"/>
                              <m:ctrlPr>
                                <a:rPr lang="en-US" i="1">
                                  <a:latin typeface="Cambria Math" panose="02040503050406030204" pitchFamily="18" charset="0"/>
                                </a:rPr>
                              </m:ctrlPr>
                            </m:accPr>
                            <m:e>
                              <m:r>
                                <m:rPr>
                                  <m:nor/>
                                </m:rPr>
                                <a:rPr lang="en-US">
                                  <a:latin typeface="Cambria Math" panose="02040503050406030204" pitchFamily="18" charset="0"/>
                                </a:rPr>
                                <m:t>V</m:t>
                              </m:r>
                            </m:e>
                          </m:acc>
                          <m:d>
                            <m:dPr>
                              <m:ctrlPr>
                                <a:rPr lang="en-US" i="1">
                                  <a:latin typeface="Cambria Math" panose="02040503050406030204" pitchFamily="18" charset="0"/>
                                </a:rPr>
                              </m:ctrlPr>
                            </m:dPr>
                            <m:e>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CA" i="1">
                                          <a:latin typeface="Cambria Math" panose="02040503050406030204" pitchFamily="18" charset="0"/>
                                          <a:ea typeface="Cambria Math" panose="02040503050406030204" pitchFamily="18" charset="0"/>
                                        </a:rPr>
                                        <m:t>𝑝</m:t>
                                      </m:r>
                                    </m:e>
                                  </m:acc>
                                </m:e>
                                <m:sub>
                                  <m:r>
                                    <a:rPr lang="en-CA" i="1">
                                      <a:latin typeface="Cambria Math" panose="02040503050406030204" pitchFamily="18" charset="0"/>
                                    </a:rPr>
                                    <m:t>𝑗</m:t>
                                  </m:r>
                                </m:sub>
                              </m:sSub>
                            </m:e>
                          </m:d>
                        </m:e>
                      </m:nary>
                    </m:oMath>
                  </m:oMathPara>
                </a14:m>
                <a:endParaRPr lang="fr-CA" dirty="0"/>
              </a:p>
            </p:txBody>
          </p:sp>
        </mc:Choice>
        <mc:Fallback xmlns="">
          <p:sp>
            <p:nvSpPr>
              <p:cNvPr id="6" name="Content Placeholder 5"/>
              <p:cNvSpPr>
                <a:spLocks noGrp="1" noRot="1" noChangeAspect="1" noMove="1" noResize="1" noEditPoints="1" noAdjustHandles="1" noChangeArrowheads="1" noChangeShapeType="1" noTextEdit="1"/>
              </p:cNvSpPr>
              <p:nvPr>
                <p:ph idx="1"/>
                <p:custDataLst>
                  <p:tags r:id="rId4"/>
                </p:custDataLst>
              </p:nvPr>
            </p:nvSpPr>
            <p:spPr>
              <a:blipFill rotWithShape="0">
                <a:blip r:embed="rId5"/>
                <a:stretch>
                  <a:fillRect l="-829"/>
                </a:stretch>
              </a:blipFill>
            </p:spPr>
            <p:txBody>
              <a:bodyPr/>
              <a:lstStyle/>
              <a:p>
                <a:r>
                  <a:rPr lang="fr-CA">
                    <a:noFill/>
                  </a:rPr>
                  <a:t> </a:t>
                </a:r>
              </a:p>
            </p:txBody>
          </p:sp>
        </mc:Fallback>
      </mc:AlternateContent>
    </p:spTree>
    <p:extLst>
      <p:ext uri="{BB962C8B-B14F-4D97-AF65-F5344CB8AC3E}">
        <p14:creationId xmlns:p14="http://schemas.microsoft.com/office/powerpoint/2010/main" val="2038182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11A52-4F58-524B-84CC-AA6420F88890}"/>
              </a:ext>
            </a:extLst>
          </p:cNvPr>
          <p:cNvSpPr>
            <a:spLocks noGrp="1"/>
          </p:cNvSpPr>
          <p:nvPr>
            <p:ph type="title"/>
            <p:custDataLst>
              <p:tags r:id="rId1"/>
            </p:custDataLst>
          </p:nvPr>
        </p:nvSpPr>
        <p:spPr/>
        <p:txBody>
          <a:bodyPr/>
          <a:lstStyle/>
          <a:p>
            <a:r>
              <a:rPr lang="fr-CA"/>
              <a:t>EXERCICES</a:t>
            </a:r>
          </a:p>
        </p:txBody>
      </p:sp>
      <p:sp>
        <p:nvSpPr>
          <p:cNvPr id="3" name="Content Placeholder 2">
            <a:extLst>
              <a:ext uri="{FF2B5EF4-FFF2-40B4-BE49-F238E27FC236}">
                <a16:creationId xmlns:a16="http://schemas.microsoft.com/office/drawing/2014/main" id="{D95EDF77-799F-4C43-8A55-03B77A41394C}"/>
              </a:ext>
            </a:extLst>
          </p:cNvPr>
          <p:cNvSpPr>
            <a:spLocks noGrp="1"/>
          </p:cNvSpPr>
          <p:nvPr>
            <p:ph idx="1"/>
            <p:custDataLst>
              <p:tags r:id="rId2"/>
            </p:custDataLst>
          </p:nvPr>
        </p:nvSpPr>
        <p:spPr/>
        <p:txBody>
          <a:bodyPr/>
          <a:lstStyle/>
          <a:p>
            <a:r>
              <a:rPr lang="fr-CA" dirty="0"/>
              <a:t>On vous demande de faire une estimation du salaire annuel des scientifiques des données au Canada. </a:t>
            </a:r>
          </a:p>
          <a:p>
            <a:endParaRPr lang="fr-CA" sz="500" dirty="0"/>
          </a:p>
          <a:p>
            <a:r>
              <a:rPr lang="fr-CA" dirty="0"/>
              <a:t>Cernez les éléments possibles suivants : </a:t>
            </a:r>
          </a:p>
          <a:p>
            <a:pPr lvl="1"/>
            <a:r>
              <a:rPr lang="fr-CA" dirty="0"/>
              <a:t>populations (cible, étude, répondant, bases d’enquête);</a:t>
            </a:r>
          </a:p>
          <a:p>
            <a:pPr lvl="1"/>
            <a:r>
              <a:rPr lang="fr-CA" dirty="0"/>
              <a:t>échantillons (prévus, obtenus);</a:t>
            </a:r>
          </a:p>
          <a:p>
            <a:pPr lvl="1"/>
            <a:r>
              <a:rPr lang="fr-CA" dirty="0"/>
              <a:t>informations sur l’unité (unité, variable de réponse, caractéristique de population);</a:t>
            </a:r>
          </a:p>
          <a:p>
            <a:pPr lvl="1"/>
            <a:r>
              <a:rPr lang="fr-CA" dirty="0"/>
              <a:t>sources de biais (couverture, non-réponse, échantillonnage, mesure) et de variabilité (échantillonnage, mesure).  </a:t>
            </a:r>
          </a:p>
        </p:txBody>
      </p:sp>
    </p:spTree>
    <p:extLst>
      <p:ext uri="{BB962C8B-B14F-4D97-AF65-F5344CB8AC3E}">
        <p14:creationId xmlns:p14="http://schemas.microsoft.com/office/powerpoint/2010/main" val="2908219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3AA1D1-F329-461F-AA90-83EFB3E8A498}"/>
              </a:ext>
            </a:extLst>
          </p:cNvPr>
          <p:cNvSpPr>
            <a:spLocks noGrp="1"/>
          </p:cNvSpPr>
          <p:nvPr>
            <p:ph type="title"/>
            <p:custDataLst>
              <p:tags r:id="rId1"/>
            </p:custDataLst>
          </p:nvPr>
        </p:nvSpPr>
        <p:spPr/>
        <p:txBody>
          <a:bodyPr/>
          <a:lstStyle/>
          <a:p>
            <a:r>
              <a:rPr lang="fr-CA"/>
              <a:t>EXERCICES</a:t>
            </a:r>
          </a:p>
        </p:txBody>
      </p:sp>
      <mc:AlternateContent xmlns:mc="http://schemas.openxmlformats.org/markup-compatibility/2006" xmlns:a14="http://schemas.microsoft.com/office/drawing/2010/main">
        <mc:Choice Requires="a14">
          <p:sp>
            <p:nvSpPr>
              <p:cNvPr id="5" name="Content Placeholder 4">
                <a:extLst>
                  <a:ext uri="{FF2B5EF4-FFF2-40B4-BE49-F238E27FC236}">
                    <a16:creationId xmlns:a16="http://schemas.microsoft.com/office/drawing/2014/main" id="{F5F52E70-00C2-4E50-9BD9-4B9729BA823D}"/>
                  </a:ext>
                </a:extLst>
              </p:cNvPr>
              <p:cNvSpPr>
                <a:spLocks noGrp="1"/>
              </p:cNvSpPr>
              <p:nvPr>
                <p:ph idx="1"/>
                <p:custDataLst>
                  <p:tags r:id="rId2"/>
                </p:custDataLst>
              </p:nvPr>
            </p:nvSpPr>
            <p:spPr/>
            <p:txBody>
              <a:bodyPr>
                <a:normAutofit fontScale="92500" lnSpcReduction="10000"/>
              </a:bodyPr>
              <a:lstStyle/>
              <a:p>
                <a:r>
                  <a:rPr lang="fr-CA" dirty="0"/>
                  <a:t>Le fichier </a:t>
                </a:r>
                <a:r>
                  <a:rPr lang="fr-CA" dirty="0">
                    <a:latin typeface="Courant" panose="02000509030000020004" pitchFamily="49" charset="0"/>
                  </a:rPr>
                  <a:t>cities.txt</a:t>
                </a:r>
                <a:r>
                  <a:rPr lang="fr-CA" dirty="0"/>
                  <a:t> contient des informations sur la population urbaine d’un pays. On définit qu’une ville est « petite » si sa population est inférieure à 75 000 habitants, « moyenne » si elle se situe entre 75 000 et 1 million d’habitants, et « grande » au-delà. </a:t>
                </a:r>
              </a:p>
              <a:p>
                <a:pPr marL="781200" lvl="1" indent="-457200">
                  <a:buFont typeface="+mj-lt"/>
                  <a:buAutoNum type="arabicPeriod"/>
                </a:pPr>
                <a:r>
                  <a:rPr lang="fr-CA" dirty="0"/>
                  <a:t>Trouvez le fichier et téléchargez-le dans l’espace de travail de votre choix. Combien y a-t-il de villes? Combien dans chaque groupe? </a:t>
                </a:r>
              </a:p>
              <a:p>
                <a:pPr marL="781200" lvl="1" indent="-457200">
                  <a:buFont typeface="+mj-lt"/>
                  <a:buAutoNum type="arabicPeriod"/>
                </a:pPr>
                <a:r>
                  <a:rPr lang="fr-CA" dirty="0"/>
                  <a:t>Affichez les statistiques démographiques sommaires des villes, à la fois globalement et par groupe.</a:t>
                </a:r>
              </a:p>
              <a:p>
                <a:pPr marL="781200" lvl="1" indent="-457200">
                  <a:buFont typeface="+mj-lt"/>
                  <a:buAutoNum type="arabicPeriod"/>
                </a:pPr>
                <a:r>
                  <a:rPr lang="fr-CA" dirty="0"/>
                  <a:t>Calculez un IC à 95 % pour la moyenne de la population en 1999 en utilisant un EAS de taille </a:t>
                </a:r>
                <a14:m>
                  <m:oMath xmlns:m="http://schemas.openxmlformats.org/officeDocument/2006/math">
                    <m:r>
                      <a:rPr lang="en-CA" i="1" dirty="0" smtClean="0">
                        <a:latin typeface="Cambria Math" panose="02040503050406030204" pitchFamily="18" charset="0"/>
                      </a:rPr>
                      <m:t>𝑛</m:t>
                    </m:r>
                    <m:r>
                      <a:rPr lang="en-CA" i="1" dirty="0" smtClean="0">
                        <a:latin typeface="Cambria Math" panose="02040503050406030204" pitchFamily="18" charset="0"/>
                      </a:rPr>
                      <m:t>=10</m:t>
                    </m:r>
                  </m:oMath>
                </a14:m>
                <a:r>
                  <a:rPr lang="fr-CA" dirty="0"/>
                  <a:t>.  </a:t>
                </a:r>
              </a:p>
              <a:p>
                <a:pPr marL="781200" lvl="1" indent="-457200" algn="l">
                  <a:buFont typeface="+mj-lt"/>
                  <a:buAutoNum type="arabicPeriod"/>
                </a:pPr>
                <a:r>
                  <a:rPr lang="fr-CA" dirty="0"/>
                  <a:t>Calculez un IC à 95 % pour la moyenne de la population en 1999 en utilisant un échantillonnage aléatoire stratifié de taille  </a:t>
                </a:r>
                <a14:m>
                  <m:oMath xmlns:m="http://schemas.openxmlformats.org/officeDocument/2006/math">
                    <m:d>
                      <m:dPr>
                        <m:ctrlPr>
                          <a:rPr lang="en-CA" i="1">
                            <a:latin typeface="Cambria Math" panose="02040503050406030204" pitchFamily="18" charset="0"/>
                          </a:rPr>
                        </m:ctrlPr>
                      </m:dPr>
                      <m:e>
                        <m:sSub>
                          <m:sSubPr>
                            <m:ctrlPr>
                              <a:rPr lang="en-CA" i="1">
                                <a:latin typeface="Cambria Math" panose="02040503050406030204" pitchFamily="18" charset="0"/>
                              </a:rPr>
                            </m:ctrlPr>
                          </m:sSubPr>
                          <m:e>
                            <m:r>
                              <a:rPr lang="en-CA" i="1">
                                <a:latin typeface="Cambria Math" panose="02040503050406030204" pitchFamily="18" charset="0"/>
                              </a:rPr>
                              <m:t>𝑛</m:t>
                            </m:r>
                          </m:e>
                          <m:sub>
                            <m:r>
                              <a:rPr lang="en-CA" i="1">
                                <a:latin typeface="Cambria Math" panose="02040503050406030204" pitchFamily="18" charset="0"/>
                              </a:rPr>
                              <m:t>𝑠</m:t>
                            </m:r>
                          </m:sub>
                        </m:sSub>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𝑛</m:t>
                            </m:r>
                          </m:e>
                          <m:sub>
                            <m:r>
                              <a:rPr lang="en-CA" i="1">
                                <a:latin typeface="Cambria Math" panose="02040503050406030204" pitchFamily="18" charset="0"/>
                              </a:rPr>
                              <m:t>𝑚</m:t>
                            </m:r>
                          </m:sub>
                        </m:sSub>
                        <m:r>
                          <a:rPr lang="en-CA" i="1">
                            <a:latin typeface="Cambria Math" panose="02040503050406030204" pitchFamily="18" charset="0"/>
                          </a:rPr>
                          <m:t>,</m:t>
                        </m:r>
                        <m:sSub>
                          <m:sSubPr>
                            <m:ctrlPr>
                              <a:rPr lang="en-CA" i="1">
                                <a:latin typeface="Cambria Math" panose="02040503050406030204" pitchFamily="18" charset="0"/>
                              </a:rPr>
                            </m:ctrlPr>
                          </m:sSubPr>
                          <m:e>
                            <m:r>
                              <a:rPr lang="en-CA" i="1">
                                <a:latin typeface="Cambria Math" panose="02040503050406030204" pitchFamily="18" charset="0"/>
                              </a:rPr>
                              <m:t>𝑛</m:t>
                            </m:r>
                          </m:e>
                          <m:sub>
                            <m:r>
                              <a:rPr lang="en-CA" i="1">
                                <a:latin typeface="Cambria Math" panose="02040503050406030204" pitchFamily="18" charset="0"/>
                              </a:rPr>
                              <m:t>𝑙</m:t>
                            </m:r>
                          </m:sub>
                        </m:sSub>
                      </m:e>
                    </m:d>
                    <m:r>
                      <a:rPr lang="en-CA" b="0" i="0" smtClean="0">
                        <a:latin typeface="Cambria Math" panose="02040503050406030204" pitchFamily="18" charset="0"/>
                      </a:rPr>
                      <m:t>=</m:t>
                    </m:r>
                    <m:r>
                      <a:rPr lang="en-CA" b="0" i="1" smtClean="0">
                        <a:latin typeface="Cambria Math" panose="02040503050406030204" pitchFamily="18" charset="0"/>
                      </a:rPr>
                      <m:t>(5,3,2)</m:t>
                    </m:r>
                  </m:oMath>
                </a14:m>
                <a:r>
                  <a:rPr lang="fr-CA" dirty="0"/>
                  <a:t>.</a:t>
                </a:r>
              </a:p>
              <a:p>
                <a:pPr marL="781200" lvl="1" indent="-457200">
                  <a:buFont typeface="+mj-lt"/>
                  <a:buAutoNum type="arabicPeriod"/>
                </a:pPr>
                <a:r>
                  <a:rPr lang="fr-CA" dirty="0"/>
                  <a:t>Comparez les estimations avec la valeur réelle. Les résultats sont-ils étonnants? Sinon, auraient-ils pu l’être?   </a:t>
                </a:r>
              </a:p>
            </p:txBody>
          </p:sp>
        </mc:Choice>
        <mc:Fallback xmlns="">
          <p:sp>
            <p:nvSpPr>
              <p:cNvPr id="5" name="Content Placeholder 4">
                <a:extLst>
                  <a:ext uri="{FF2B5EF4-FFF2-40B4-BE49-F238E27FC236}">
                    <a16:creationId xmlns:a16="http://schemas.microsoft.com/office/drawing/2014/main" id="{F5F52E70-00C2-4E50-9BD9-4B9729BA823D}"/>
                  </a:ext>
                </a:extLst>
              </p:cNvPr>
              <p:cNvSpPr>
                <a:spLocks noGrp="1" noRot="1" noChangeAspect="1" noMove="1" noResize="1" noEditPoints="1" noAdjustHandles="1" noChangeArrowheads="1" noChangeShapeType="1" noTextEdit="1"/>
              </p:cNvSpPr>
              <p:nvPr>
                <p:ph idx="1"/>
                <p:custDataLst>
                  <p:tags r:id="rId4"/>
                </p:custDataLst>
              </p:nvPr>
            </p:nvSpPr>
            <p:spPr>
              <a:blipFill>
                <a:blip r:embed="rId5"/>
                <a:stretch>
                  <a:fillRect l="-690" t="-612" r="-690" b="-917"/>
                </a:stretch>
              </a:blipFill>
            </p:spPr>
            <p:txBody>
              <a:bodyPr/>
              <a:lstStyle/>
              <a:p>
                <a:r>
                  <a:rPr lang="en-US">
                    <a:noFill/>
                  </a:rPr>
                  <a:t> </a:t>
                </a:r>
              </a:p>
            </p:txBody>
          </p:sp>
        </mc:Fallback>
      </mc:AlternateContent>
    </p:spTree>
    <p:extLst>
      <p:ext uri="{BB962C8B-B14F-4D97-AF65-F5344CB8AC3E}">
        <p14:creationId xmlns:p14="http://schemas.microsoft.com/office/powerpoint/2010/main" val="253640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DD5B842-DCD3-4B48-B78B-19F1ED680B98}"/>
              </a:ext>
            </a:extLst>
          </p:cNvPr>
          <p:cNvSpPr txBox="1"/>
          <p:nvPr>
            <p:custDataLst>
              <p:tags r:id="rId1"/>
            </p:custDataLst>
          </p:nvPr>
        </p:nvSpPr>
        <p:spPr>
          <a:xfrm>
            <a:off x="1667470" y="2613392"/>
            <a:ext cx="8857059" cy="461665"/>
          </a:xfrm>
          <a:prstGeom prst="rect">
            <a:avLst/>
          </a:prstGeom>
          <a:noFill/>
        </p:spPr>
        <p:txBody>
          <a:bodyPr wrap="square" rtlCol="0">
            <a:spAutoFit/>
          </a:bodyPr>
          <a:lstStyle/>
          <a:p>
            <a:pPr algn="ctr"/>
            <a:r>
              <a:rPr lang="fr-CA" sz="2400" b="1" dirty="0">
                <a:solidFill>
                  <a:schemeClr val="tx2"/>
                </a:solidFill>
                <a:latin typeface="Dagny OT" panose="020B0504020201020104" pitchFamily="34" charset="0"/>
              </a:rPr>
              <a:t>Matériel supplémentaire</a:t>
            </a:r>
            <a:endParaRPr lang="fr-CA" b="1" dirty="0">
              <a:solidFill>
                <a:schemeClr val="tx2"/>
              </a:solidFill>
              <a:latin typeface="Dagny OT" panose="020B0504020201020104" pitchFamily="34" charset="0"/>
              <a:ea typeface="Helvetica Light" charset="0"/>
              <a:cs typeface="Helvetica Light" charset="0"/>
            </a:endParaRPr>
          </a:p>
        </p:txBody>
      </p:sp>
    </p:spTree>
    <p:extLst>
      <p:ext uri="{BB962C8B-B14F-4D97-AF65-F5344CB8AC3E}">
        <p14:creationId xmlns:p14="http://schemas.microsoft.com/office/powerpoint/2010/main" val="4248952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DFC82-D118-4F46-863C-B5B866772A2C}"/>
              </a:ext>
            </a:extLst>
          </p:cNvPr>
          <p:cNvSpPr>
            <a:spLocks noGrp="1"/>
          </p:cNvSpPr>
          <p:nvPr>
            <p:ph type="title"/>
            <p:custDataLst>
              <p:tags r:id="rId1"/>
            </p:custDataLst>
          </p:nvPr>
        </p:nvSpPr>
        <p:spPr/>
        <p:txBody>
          <a:bodyPr/>
          <a:lstStyle/>
          <a:p>
            <a:r>
              <a:rPr lang="fr-CA"/>
              <a:t>FACTEURS DÉCISIFS</a:t>
            </a:r>
          </a:p>
        </p:txBody>
      </p:sp>
      <p:sp>
        <p:nvSpPr>
          <p:cNvPr id="3" name="Content Placeholder 2">
            <a:extLst>
              <a:ext uri="{FF2B5EF4-FFF2-40B4-BE49-F238E27FC236}">
                <a16:creationId xmlns:a16="http://schemas.microsoft.com/office/drawing/2014/main" id="{9C4419B8-E278-F148-BDB0-41F841ABDD7B}"/>
              </a:ext>
            </a:extLst>
          </p:cNvPr>
          <p:cNvSpPr>
            <a:spLocks noGrp="1"/>
          </p:cNvSpPr>
          <p:nvPr>
            <p:ph idx="1"/>
            <p:custDataLst>
              <p:tags r:id="rId2"/>
            </p:custDataLst>
          </p:nvPr>
        </p:nvSpPr>
        <p:spPr/>
        <p:txBody>
          <a:bodyPr/>
          <a:lstStyle/>
          <a:p>
            <a:r>
              <a:rPr lang="fr-CA" dirty="0"/>
              <a:t>Dans certains cas, il faut disposer de l’information sur l’</a:t>
            </a:r>
            <a:r>
              <a:rPr lang="fr-CA" b="1" dirty="0"/>
              <a:t>ensemble</a:t>
            </a:r>
            <a:r>
              <a:rPr lang="fr-CA" dirty="0"/>
              <a:t> de la population pour répondre aux questions, alors que dans d’autres, ce n’est pas nécessaire. Le </a:t>
            </a:r>
            <a:r>
              <a:rPr lang="fr-CA" b="1" dirty="0"/>
              <a:t>type d’enquête</a:t>
            </a:r>
            <a:r>
              <a:rPr lang="fr-CA" dirty="0"/>
              <a:t> dépend de multiples facteurs, notamment :</a:t>
            </a:r>
          </a:p>
          <a:p>
            <a:pPr lvl="1"/>
            <a:r>
              <a:rPr lang="fr-CA" dirty="0"/>
              <a:t>le type de questions auxquelles il faut répondre</a:t>
            </a:r>
          </a:p>
          <a:p>
            <a:pPr lvl="1"/>
            <a:r>
              <a:rPr lang="fr-CA" dirty="0"/>
              <a:t>la précision requise</a:t>
            </a:r>
          </a:p>
          <a:p>
            <a:pPr lvl="1"/>
            <a:r>
              <a:rPr lang="fr-CA" dirty="0"/>
              <a:t>le coût du sondage d’une unité</a:t>
            </a:r>
          </a:p>
          <a:p>
            <a:pPr lvl="1"/>
            <a:r>
              <a:rPr lang="fr-CA" dirty="0"/>
              <a:t>le temps requis pour sonder une unité</a:t>
            </a:r>
          </a:p>
          <a:p>
            <a:pPr lvl="1"/>
            <a:r>
              <a:rPr lang="fr-CA" dirty="0"/>
              <a:t>la taille de la population faisant l’objet de l’enquête</a:t>
            </a:r>
          </a:p>
          <a:p>
            <a:pPr lvl="1"/>
            <a:r>
              <a:rPr lang="fr-CA" dirty="0"/>
              <a:t>la prévalence des caractéristiques d’intérêt</a:t>
            </a:r>
          </a:p>
        </p:txBody>
      </p:sp>
    </p:spTree>
    <p:extLst>
      <p:ext uri="{BB962C8B-B14F-4D97-AF65-F5344CB8AC3E}">
        <p14:creationId xmlns:p14="http://schemas.microsoft.com/office/powerpoint/2010/main" val="371056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DFC82-D118-4F46-863C-B5B866772A2C}"/>
              </a:ext>
            </a:extLst>
          </p:cNvPr>
          <p:cNvSpPr>
            <a:spLocks noGrp="1"/>
          </p:cNvSpPr>
          <p:nvPr>
            <p:ph type="title"/>
            <p:custDataLst>
              <p:tags r:id="rId1"/>
            </p:custDataLst>
          </p:nvPr>
        </p:nvSpPr>
        <p:spPr/>
        <p:txBody>
          <a:bodyPr/>
          <a:lstStyle/>
          <a:p>
            <a:r>
              <a:rPr lang="fr-CA"/>
              <a:t>ÉTAPES DE L’ÉTUDE OU DE L’ENQUÊTE</a:t>
            </a:r>
          </a:p>
        </p:txBody>
      </p:sp>
      <p:sp>
        <p:nvSpPr>
          <p:cNvPr id="3" name="Content Placeholder 2">
            <a:extLst>
              <a:ext uri="{FF2B5EF4-FFF2-40B4-BE49-F238E27FC236}">
                <a16:creationId xmlns:a16="http://schemas.microsoft.com/office/drawing/2014/main" id="{9C4419B8-E278-F148-BDB0-41F841ABDD7B}"/>
              </a:ext>
            </a:extLst>
          </p:cNvPr>
          <p:cNvSpPr>
            <a:spLocks noGrp="1"/>
          </p:cNvSpPr>
          <p:nvPr>
            <p:ph idx="1"/>
            <p:custDataLst>
              <p:tags r:id="rId2"/>
            </p:custDataLst>
          </p:nvPr>
        </p:nvSpPr>
        <p:spPr/>
        <p:txBody>
          <a:bodyPr>
            <a:normAutofit lnSpcReduction="10000"/>
          </a:bodyPr>
          <a:lstStyle/>
          <a:p>
            <a:r>
              <a:rPr lang="fr-CA" dirty="0"/>
              <a:t>Les études ou enquêtes suivent les mêmes étapes générales :</a:t>
            </a:r>
          </a:p>
          <a:p>
            <a:pPr marL="781200" lvl="1" indent="-457200">
              <a:buFont typeface="+mj-lt"/>
              <a:buAutoNum type="arabicPeriod"/>
            </a:pPr>
            <a:r>
              <a:rPr lang="fr-CA" dirty="0"/>
              <a:t>énoncé de l’objectif</a:t>
            </a:r>
          </a:p>
          <a:p>
            <a:pPr marL="781200" lvl="1" indent="-457200">
              <a:buFont typeface="+mj-lt"/>
              <a:buAutoNum type="arabicPeriod"/>
            </a:pPr>
            <a:r>
              <a:rPr lang="fr-CA" dirty="0"/>
              <a:t>sélection de la base d’enquête</a:t>
            </a:r>
          </a:p>
          <a:p>
            <a:pPr marL="781200" lvl="1" indent="-457200">
              <a:buFont typeface="+mj-lt"/>
              <a:buAutoNum type="arabicPeriod"/>
            </a:pPr>
            <a:r>
              <a:rPr lang="fr-CA" dirty="0"/>
              <a:t>plan d’échantillonnage</a:t>
            </a:r>
          </a:p>
          <a:p>
            <a:pPr marL="781200" lvl="1" indent="-457200">
              <a:buFont typeface="+mj-lt"/>
              <a:buAutoNum type="arabicPeriod"/>
            </a:pPr>
            <a:r>
              <a:rPr lang="fr-CA" dirty="0"/>
              <a:t>plan du questionnaire</a:t>
            </a:r>
          </a:p>
          <a:p>
            <a:pPr marL="781200" lvl="1" indent="-457200">
              <a:buFont typeface="+mj-lt"/>
              <a:buAutoNum type="arabicPeriod"/>
            </a:pPr>
            <a:r>
              <a:rPr lang="fr-CA" dirty="0"/>
              <a:t>collecte des données</a:t>
            </a:r>
          </a:p>
          <a:p>
            <a:pPr marL="781200" lvl="1" indent="-457200">
              <a:buFont typeface="+mj-lt"/>
              <a:buAutoNum type="arabicPeriod"/>
            </a:pPr>
            <a:r>
              <a:rPr lang="fr-CA" dirty="0"/>
              <a:t>saisie et codage des données</a:t>
            </a:r>
          </a:p>
          <a:p>
            <a:pPr indent="-306000"/>
            <a:endParaRPr lang="fr-CA" sz="500" dirty="0"/>
          </a:p>
          <a:p>
            <a:pPr indent="-306000"/>
            <a:r>
              <a:rPr lang="fr-CA" dirty="0"/>
              <a:t>Le processus n’est pas toujours linéaire, mais il existe un cheminement clair depuis l’objectif jusqu’à la diffusion.</a:t>
            </a:r>
          </a:p>
        </p:txBody>
      </p:sp>
      <p:sp>
        <p:nvSpPr>
          <p:cNvPr id="4" name="Content Placeholder 2">
            <a:extLst>
              <a:ext uri="{FF2B5EF4-FFF2-40B4-BE49-F238E27FC236}">
                <a16:creationId xmlns:a16="http://schemas.microsoft.com/office/drawing/2014/main" id="{8C84705A-DCFE-5444-A375-3B2CC8F25565}"/>
              </a:ext>
            </a:extLst>
          </p:cNvPr>
          <p:cNvSpPr txBox="1">
            <a:spLocks/>
          </p:cNvSpPr>
          <p:nvPr>
            <p:custDataLst>
              <p:tags r:id="rId3"/>
            </p:custDataLst>
          </p:nvPr>
        </p:nvSpPr>
        <p:spPr>
          <a:xfrm>
            <a:off x="4886578" y="1752970"/>
            <a:ext cx="5234883" cy="4140767"/>
          </a:xfrm>
          <a:prstGeom prst="rect">
            <a:avLst/>
          </a:prstGeom>
        </p:spPr>
        <p:txBody>
          <a:bodyPr vert="horz" lIns="91440" tIns="45720" rIns="91440" bIns="45720" rtlCol="0" anchor="ctr">
            <a:normAutofit/>
          </a:bodyPr>
          <a:lstStyle>
            <a:lvl1pPr marL="0" indent="0" algn="just"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781200" lvl="1" indent="-457200">
              <a:buFont typeface="+mj-lt"/>
              <a:buAutoNum type="arabicPeriod" startAt="7"/>
            </a:pPr>
            <a:r>
              <a:rPr lang="fr-CA" dirty="0"/>
              <a:t>traitement des données et imputation</a:t>
            </a:r>
          </a:p>
          <a:p>
            <a:pPr marL="781200" lvl="1" indent="-457200">
              <a:buFont typeface="+mj-lt"/>
              <a:buAutoNum type="arabicPeriod" startAt="7"/>
            </a:pPr>
            <a:r>
              <a:rPr lang="fr-CA" dirty="0"/>
              <a:t>estimation</a:t>
            </a:r>
          </a:p>
          <a:p>
            <a:pPr marL="781200" lvl="1" indent="-457200">
              <a:buFont typeface="+mj-lt"/>
              <a:buAutoNum type="arabicPeriod" startAt="7"/>
            </a:pPr>
            <a:r>
              <a:rPr lang="fr-CA" dirty="0"/>
              <a:t>analyse des données</a:t>
            </a:r>
          </a:p>
          <a:p>
            <a:pPr marL="781200" lvl="1" indent="-457200">
              <a:buFont typeface="+mj-lt"/>
              <a:buAutoNum type="arabicPeriod" startAt="7"/>
            </a:pPr>
            <a:r>
              <a:rPr lang="fr-CA" dirty="0"/>
              <a:t>diffusion</a:t>
            </a:r>
          </a:p>
          <a:p>
            <a:pPr marL="781200" lvl="1" indent="-457200">
              <a:buFont typeface="+mj-lt"/>
              <a:buAutoNum type="arabicPeriod" startAt="7"/>
            </a:pPr>
            <a:r>
              <a:rPr lang="fr-CA" dirty="0"/>
              <a:t>documentation</a:t>
            </a:r>
          </a:p>
        </p:txBody>
      </p:sp>
    </p:spTree>
    <p:extLst>
      <p:ext uri="{BB962C8B-B14F-4D97-AF65-F5344CB8AC3E}">
        <p14:creationId xmlns:p14="http://schemas.microsoft.com/office/powerpoint/2010/main" val="1102468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ECF2F-AB20-454E-B332-820EDCE80E14}"/>
              </a:ext>
            </a:extLst>
          </p:cNvPr>
          <p:cNvSpPr>
            <a:spLocks noGrp="1"/>
          </p:cNvSpPr>
          <p:nvPr>
            <p:ph type="title"/>
            <p:custDataLst>
              <p:tags r:id="rId1"/>
            </p:custDataLst>
          </p:nvPr>
        </p:nvSpPr>
        <p:spPr/>
        <p:txBody>
          <a:bodyPr/>
          <a:lstStyle/>
          <a:p>
            <a:r>
              <a:rPr lang="fr-CA"/>
              <a:t>BASES D’ENQUÊTE</a:t>
            </a:r>
          </a:p>
        </p:txBody>
      </p:sp>
      <p:sp>
        <p:nvSpPr>
          <p:cNvPr id="3" name="Content Placeholder 2">
            <a:extLst>
              <a:ext uri="{FF2B5EF4-FFF2-40B4-BE49-F238E27FC236}">
                <a16:creationId xmlns:a16="http://schemas.microsoft.com/office/drawing/2014/main" id="{680AA281-5F1F-E646-A0F8-D45F7E593CC5}"/>
              </a:ext>
            </a:extLst>
          </p:cNvPr>
          <p:cNvSpPr>
            <a:spLocks noGrp="1"/>
          </p:cNvSpPr>
          <p:nvPr>
            <p:ph idx="1"/>
            <p:custDataLst>
              <p:tags r:id="rId2"/>
            </p:custDataLst>
          </p:nvPr>
        </p:nvSpPr>
        <p:spPr/>
        <p:txBody>
          <a:bodyPr>
            <a:normAutofit lnSpcReduction="10000"/>
          </a:bodyPr>
          <a:lstStyle/>
          <a:p>
            <a:r>
              <a:rPr lang="fr-CA" dirty="0"/>
              <a:t>La </a:t>
            </a:r>
            <a:r>
              <a:rPr lang="fr-CA" b="1" dirty="0"/>
              <a:t>base</a:t>
            </a:r>
            <a:r>
              <a:rPr lang="fr-CA" dirty="0"/>
              <a:t> d’enquête permet de </a:t>
            </a:r>
            <a:r>
              <a:rPr lang="fr-CA" b="1" dirty="0"/>
              <a:t>sélectionner</a:t>
            </a:r>
            <a:r>
              <a:rPr lang="fr-CA" dirty="0"/>
              <a:t> et de </a:t>
            </a:r>
            <a:r>
              <a:rPr lang="fr-CA" b="1" dirty="0"/>
              <a:t>contacter</a:t>
            </a:r>
            <a:r>
              <a:rPr lang="fr-CA" dirty="0"/>
              <a:t> les unités de population visées par l’enquête. Sa création et sa maintenance sont en général coûteux (en fait, il existe des organisations et des entreprises spécialisées dans la constitution ou la vente de telles bases). </a:t>
            </a:r>
          </a:p>
          <a:p>
            <a:endParaRPr lang="fr-CA" sz="500" dirty="0"/>
          </a:p>
          <a:p>
            <a:r>
              <a:rPr lang="fr-CA" dirty="0"/>
              <a:t>Les bases utiles contiennent :</a:t>
            </a:r>
          </a:p>
          <a:p>
            <a:pPr lvl="1"/>
            <a:r>
              <a:rPr lang="fr-CA" dirty="0"/>
              <a:t>les données d’identification</a:t>
            </a:r>
          </a:p>
          <a:p>
            <a:pPr lvl="1"/>
            <a:r>
              <a:rPr lang="fr-CA" dirty="0"/>
              <a:t>les données de contact</a:t>
            </a:r>
          </a:p>
          <a:p>
            <a:pPr lvl="1"/>
            <a:r>
              <a:rPr lang="fr-CA" dirty="0"/>
              <a:t>les données de classification</a:t>
            </a:r>
          </a:p>
          <a:p>
            <a:pPr lvl="1"/>
            <a:r>
              <a:rPr lang="fr-CA" dirty="0"/>
              <a:t>les données de maintenance</a:t>
            </a:r>
          </a:p>
          <a:p>
            <a:pPr lvl="1"/>
            <a:r>
              <a:rPr lang="fr-CA" dirty="0"/>
              <a:t>les données de couplage</a:t>
            </a:r>
          </a:p>
        </p:txBody>
      </p:sp>
    </p:spTree>
    <p:extLst>
      <p:ext uri="{BB962C8B-B14F-4D97-AF65-F5344CB8AC3E}">
        <p14:creationId xmlns:p14="http://schemas.microsoft.com/office/powerpoint/2010/main" val="2445613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07D40-36F9-4748-AD75-39483014C573}"/>
              </a:ext>
            </a:extLst>
          </p:cNvPr>
          <p:cNvSpPr>
            <a:spLocks noGrp="1"/>
          </p:cNvSpPr>
          <p:nvPr>
            <p:ph type="title"/>
            <p:custDataLst>
              <p:tags r:id="rId1"/>
            </p:custDataLst>
          </p:nvPr>
        </p:nvSpPr>
        <p:spPr/>
        <p:txBody>
          <a:bodyPr/>
          <a:lstStyle/>
          <a:p>
            <a:r>
              <a:rPr lang="fr-CA"/>
              <a:t>MODES DE COLLECTE DES DONNÉES</a:t>
            </a:r>
          </a:p>
        </p:txBody>
      </p:sp>
      <p:sp>
        <p:nvSpPr>
          <p:cNvPr id="3" name="Content Placeholder 2">
            <a:extLst>
              <a:ext uri="{FF2B5EF4-FFF2-40B4-BE49-F238E27FC236}">
                <a16:creationId xmlns:a16="http://schemas.microsoft.com/office/drawing/2014/main" id="{B557E15A-89EF-9F47-BD45-F1B88470295C}"/>
              </a:ext>
            </a:extLst>
          </p:cNvPr>
          <p:cNvSpPr>
            <a:spLocks noGrp="1"/>
          </p:cNvSpPr>
          <p:nvPr>
            <p:ph idx="1"/>
            <p:custDataLst>
              <p:tags r:id="rId2"/>
            </p:custDataLst>
          </p:nvPr>
        </p:nvSpPr>
        <p:spPr/>
        <p:txBody>
          <a:bodyPr>
            <a:normAutofit fontScale="85000" lnSpcReduction="10000"/>
          </a:bodyPr>
          <a:lstStyle/>
          <a:p>
            <a:pPr>
              <a:lnSpc>
                <a:spcPct val="110000"/>
              </a:lnSpc>
            </a:pPr>
            <a:r>
              <a:rPr lang="fr-CA" dirty="0"/>
              <a:t>Sur support papier ou assisté par ordinateur</a:t>
            </a:r>
            <a:endParaRPr lang="fr-CA" sz="500" dirty="0"/>
          </a:p>
          <a:p>
            <a:pPr lvl="1">
              <a:lnSpc>
                <a:spcPct val="110000"/>
              </a:lnSpc>
            </a:pPr>
            <a:r>
              <a:rPr lang="fr-CA" dirty="0"/>
              <a:t>Les </a:t>
            </a:r>
            <a:r>
              <a:rPr lang="fr-CA" b="1" dirty="0"/>
              <a:t>questionnaires auto-administrés</a:t>
            </a:r>
            <a:r>
              <a:rPr lang="fr-CA" dirty="0"/>
              <a:t> sont utilisés lorsque l’enquête nécessite des renseignements détaillés pour permettre aux unités de consulter les dossiers personnels; associés à un taux de non-réponse élevé.</a:t>
            </a:r>
          </a:p>
          <a:p>
            <a:pPr lvl="1">
              <a:lnSpc>
                <a:spcPct val="110000"/>
              </a:lnSpc>
            </a:pPr>
            <a:r>
              <a:rPr lang="fr-CA" dirty="0"/>
              <a:t>Les </a:t>
            </a:r>
            <a:r>
              <a:rPr lang="fr-CA" b="1" dirty="0"/>
              <a:t>questionnaires assistés par un intervieweur</a:t>
            </a:r>
            <a:r>
              <a:rPr lang="fr-CA" dirty="0"/>
              <a:t> adéquatement formé sont utilisés pour augmenter le taux de réponse et la qualité globale des données; en personne ou au téléphone.</a:t>
            </a:r>
          </a:p>
          <a:p>
            <a:pPr lvl="1">
              <a:lnSpc>
                <a:spcPct val="110000"/>
              </a:lnSpc>
            </a:pPr>
            <a:r>
              <a:rPr lang="fr-CA" dirty="0"/>
              <a:t>Les </a:t>
            </a:r>
            <a:r>
              <a:rPr lang="fr-CA" b="1" dirty="0"/>
              <a:t>entrevues assistées par ordinateur</a:t>
            </a:r>
            <a:r>
              <a:rPr lang="fr-CA" dirty="0"/>
              <a:t> associent la collecte et la saisie des données, ce qui fait gagner du temps.</a:t>
            </a:r>
          </a:p>
          <a:p>
            <a:pPr lvl="1">
              <a:lnSpc>
                <a:spcPct val="110000"/>
              </a:lnSpc>
            </a:pPr>
            <a:r>
              <a:rPr lang="fr-CA" dirty="0"/>
              <a:t>Observation directe discrète.</a:t>
            </a:r>
          </a:p>
          <a:p>
            <a:pPr lvl="1">
              <a:lnSpc>
                <a:spcPct val="110000"/>
              </a:lnSpc>
            </a:pPr>
            <a:r>
              <a:rPr lang="fr-CA" dirty="0"/>
              <a:t>Journaux à remplir (format papier ou électronique).</a:t>
            </a:r>
          </a:p>
          <a:p>
            <a:pPr lvl="1">
              <a:lnSpc>
                <a:spcPct val="110000"/>
              </a:lnSpc>
            </a:pPr>
            <a:r>
              <a:rPr lang="fr-CA" dirty="0"/>
              <a:t>Enquêtes omnibus.</a:t>
            </a:r>
          </a:p>
          <a:p>
            <a:pPr lvl="1">
              <a:lnSpc>
                <a:spcPct val="110000"/>
              </a:lnSpc>
            </a:pPr>
            <a:r>
              <a:rPr lang="fr-CA" dirty="0"/>
              <a:t>Courriel, Internet et médias sociaux.</a:t>
            </a:r>
          </a:p>
        </p:txBody>
      </p:sp>
    </p:spTree>
    <p:extLst>
      <p:ext uri="{BB962C8B-B14F-4D97-AF65-F5344CB8AC3E}">
        <p14:creationId xmlns:p14="http://schemas.microsoft.com/office/powerpoint/2010/main" val="3112497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custDataLst>
              <p:tags r:id="rId1"/>
            </p:custDataLst>
          </p:nvPr>
        </p:nvSpPr>
        <p:spPr/>
        <p:txBody>
          <a:bodyPr/>
          <a:lstStyle/>
          <a:p>
            <a:r>
              <a:rPr lang="fr-CA"/>
              <a:t>THÉORIE DE L’ÉCHANTILLONNAGE ET PLAN D’ÉTUDE</a:t>
            </a:r>
          </a:p>
        </p:txBody>
      </p:sp>
      <p:sp>
        <p:nvSpPr>
          <p:cNvPr id="3" name="Text Placeholder 2">
            <a:extLst>
              <a:ext uri="{FF2B5EF4-FFF2-40B4-BE49-F238E27FC236}">
                <a16:creationId xmlns:a16="http://schemas.microsoft.com/office/drawing/2014/main" id="{4735C48B-72E0-D747-A26E-46BF4F98C7DC}"/>
              </a:ext>
            </a:extLst>
          </p:cNvPr>
          <p:cNvSpPr>
            <a:spLocks noGrp="1"/>
          </p:cNvSpPr>
          <p:nvPr>
            <p:ph type="body" idx="1"/>
            <p:custDataLst>
              <p:tags r:id="rId2"/>
            </p:custDataLst>
          </p:nvPr>
        </p:nvSpPr>
        <p:spPr/>
        <p:txBody>
          <a:bodyPr/>
          <a:lstStyle/>
          <a:p>
            <a:r>
              <a:rPr lang="fr-CA" dirty="0"/>
              <a:t>COLLECTE DES DONNÉES</a:t>
            </a:r>
          </a:p>
        </p:txBody>
      </p:sp>
      <p:sp>
        <p:nvSpPr>
          <p:cNvPr id="4" name="Rectangle 3">
            <a:extLst>
              <a:ext uri="{FF2B5EF4-FFF2-40B4-BE49-F238E27FC236}">
                <a16:creationId xmlns:a16="http://schemas.microsoft.com/office/drawing/2014/main" id="{56D77A0E-B5AC-3D4C-A4AA-648E57062BBB}"/>
              </a:ext>
            </a:extLst>
          </p:cNvPr>
          <p:cNvSpPr/>
          <p:nvPr>
            <p:custDataLst>
              <p:tags r:id="rId3"/>
            </p:custDataLst>
          </p:nvPr>
        </p:nvSpPr>
        <p:spPr>
          <a:xfrm>
            <a:off x="2190206" y="5357873"/>
            <a:ext cx="7811589" cy="830997"/>
          </a:xfrm>
          <a:prstGeom prst="rect">
            <a:avLst/>
          </a:prstGeom>
        </p:spPr>
        <p:txBody>
          <a:bodyPr wrap="square">
            <a:spAutoFit/>
          </a:bodyPr>
          <a:lstStyle/>
          <a:p>
            <a:r>
              <a:rPr lang="fr-CA" dirty="0">
                <a:solidFill>
                  <a:schemeClr val="bg1"/>
                </a:solidFill>
                <a:latin typeface="Dagny OT" panose="020B0504020201020104" pitchFamily="34" charset="77"/>
              </a:rPr>
              <a:t>« La dernière enquête indique que trois personnes sur quatre représentent 75 % de la population »</a:t>
            </a:r>
          </a:p>
          <a:p>
            <a:pPr algn="r"/>
            <a:endParaRPr lang="fr-CA" sz="1400" dirty="0">
              <a:solidFill>
                <a:schemeClr val="bg1"/>
              </a:solidFill>
              <a:latin typeface="Dagny OT" panose="020B0504020201020104" pitchFamily="34" charset="77"/>
              <a:ea typeface="Helvetica Light" charset="0"/>
              <a:cs typeface="Helvetica Light" charset="0"/>
            </a:endParaRPr>
          </a:p>
          <a:p>
            <a:pPr algn="r"/>
            <a:r>
              <a:rPr lang="fr-CA" sz="1400" dirty="0">
                <a:solidFill>
                  <a:schemeClr val="bg1"/>
                </a:solidFill>
                <a:latin typeface="Dagny OT" panose="020B0504020201020104" pitchFamily="34" charset="77"/>
              </a:rPr>
              <a:t>D. Letterman</a:t>
            </a:r>
            <a:endParaRPr lang="fr-CA" sz="1400" i="1" dirty="0">
              <a:solidFill>
                <a:schemeClr val="bg1"/>
              </a:solidFill>
              <a:latin typeface="Dagny OT" panose="020B0504020201020104" pitchFamily="34" charset="77"/>
              <a:ea typeface="Helvetica Light" charset="0"/>
              <a:cs typeface="Helvetica Light" charset="0"/>
            </a:endParaRPr>
          </a:p>
          <a:p>
            <a:pPr algn="r"/>
            <a:endParaRPr lang="fr-CA" sz="200" dirty="0">
              <a:solidFill>
                <a:schemeClr val="bg1"/>
              </a:solidFill>
              <a:latin typeface="Dagny OT" panose="020B0504020201020104" pitchFamily="34" charset="0"/>
              <a:ea typeface="Helvetica Light" charset="0"/>
              <a:cs typeface="Helvetica Light" charset="0"/>
            </a:endParaRPr>
          </a:p>
        </p:txBody>
      </p:sp>
    </p:spTree>
    <p:extLst>
      <p:ext uri="{BB962C8B-B14F-4D97-AF65-F5344CB8AC3E}">
        <p14:creationId xmlns:p14="http://schemas.microsoft.com/office/powerpoint/2010/main" val="2302659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DD9B3-6314-C944-AB79-408DCD3E56FB}"/>
              </a:ext>
            </a:extLst>
          </p:cNvPr>
          <p:cNvSpPr>
            <a:spLocks noGrp="1"/>
          </p:cNvSpPr>
          <p:nvPr>
            <p:ph type="title"/>
            <p:custDataLst>
              <p:tags r:id="rId1"/>
            </p:custDataLst>
          </p:nvPr>
        </p:nvSpPr>
        <p:spPr/>
        <p:txBody>
          <a:bodyPr/>
          <a:lstStyle/>
          <a:p>
            <a:r>
              <a:rPr lang="fr-CA"/>
              <a:t>MÉTHODES D’ÉCHANTILLONNAGE NON PROBABILISTE</a:t>
            </a:r>
          </a:p>
        </p:txBody>
      </p:sp>
      <p:sp>
        <p:nvSpPr>
          <p:cNvPr id="3" name="Content Placeholder 2">
            <a:extLst>
              <a:ext uri="{FF2B5EF4-FFF2-40B4-BE49-F238E27FC236}">
                <a16:creationId xmlns:a16="http://schemas.microsoft.com/office/drawing/2014/main" id="{D35792C5-4299-FA4C-B30C-53D61BEBB461}"/>
              </a:ext>
            </a:extLst>
          </p:cNvPr>
          <p:cNvSpPr>
            <a:spLocks noGrp="1"/>
          </p:cNvSpPr>
          <p:nvPr>
            <p:ph idx="1"/>
            <p:custDataLst>
              <p:tags r:id="rId2"/>
            </p:custDataLst>
          </p:nvPr>
        </p:nvSpPr>
        <p:spPr/>
        <p:txBody>
          <a:bodyPr/>
          <a:lstStyle/>
          <a:p>
            <a:r>
              <a:rPr lang="fr-CA" b="1" dirty="0"/>
              <a:t>Au hasard </a:t>
            </a:r>
          </a:p>
          <a:p>
            <a:pPr lvl="1"/>
            <a:r>
              <a:rPr lang="fr-CA" dirty="0"/>
              <a:t>Un passant; dépend de la disponibilité des unités et du biais lié à l’intervieweur.</a:t>
            </a:r>
          </a:p>
          <a:p>
            <a:r>
              <a:rPr lang="fr-CA" b="1" dirty="0"/>
              <a:t>Volontaire</a:t>
            </a:r>
          </a:p>
          <a:p>
            <a:pPr lvl="1"/>
            <a:r>
              <a:rPr lang="fr-CA" dirty="0"/>
              <a:t>Biais d’</a:t>
            </a:r>
            <a:r>
              <a:rPr lang="fr-CA" dirty="0" err="1"/>
              <a:t>autosélection</a:t>
            </a:r>
            <a:r>
              <a:rPr lang="fr-CA" dirty="0"/>
              <a:t>.</a:t>
            </a:r>
          </a:p>
          <a:p>
            <a:r>
              <a:rPr lang="fr-CA" b="1" dirty="0"/>
              <a:t>A priori</a:t>
            </a:r>
          </a:p>
          <a:p>
            <a:pPr lvl="1"/>
            <a:r>
              <a:rPr lang="fr-CA" dirty="0"/>
              <a:t>Biaisé par des idées préconçues inexactes concernant la population cible.</a:t>
            </a:r>
          </a:p>
          <a:p>
            <a:r>
              <a:rPr lang="fr-CA" b="1" dirty="0"/>
              <a:t>Par quotas </a:t>
            </a:r>
          </a:p>
          <a:p>
            <a:pPr lvl="1"/>
            <a:r>
              <a:rPr lang="fr-CA" dirty="0"/>
              <a:t>Sondage fait à la sortie de l’isoloir, ignore le biais de non-réponse.</a:t>
            </a:r>
          </a:p>
        </p:txBody>
      </p:sp>
    </p:spTree>
    <p:extLst>
      <p:ext uri="{BB962C8B-B14F-4D97-AF65-F5344CB8AC3E}">
        <p14:creationId xmlns:p14="http://schemas.microsoft.com/office/powerpoint/2010/main" val="1430955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DD9B3-6314-C944-AB79-408DCD3E56FB}"/>
              </a:ext>
            </a:extLst>
          </p:cNvPr>
          <p:cNvSpPr>
            <a:spLocks noGrp="1"/>
          </p:cNvSpPr>
          <p:nvPr>
            <p:ph type="title"/>
            <p:custDataLst>
              <p:tags r:id="rId1"/>
            </p:custDataLst>
          </p:nvPr>
        </p:nvSpPr>
        <p:spPr/>
        <p:txBody>
          <a:bodyPr/>
          <a:lstStyle/>
          <a:p>
            <a:r>
              <a:rPr lang="fr-CA"/>
              <a:t>MÉTHODES D’ÉCHANTILLONNAGE NON PROBABILISTE</a:t>
            </a:r>
          </a:p>
        </p:txBody>
      </p:sp>
      <p:sp>
        <p:nvSpPr>
          <p:cNvPr id="3" name="Content Placeholder 2">
            <a:extLst>
              <a:ext uri="{FF2B5EF4-FFF2-40B4-BE49-F238E27FC236}">
                <a16:creationId xmlns:a16="http://schemas.microsoft.com/office/drawing/2014/main" id="{D35792C5-4299-FA4C-B30C-53D61BEBB461}"/>
              </a:ext>
            </a:extLst>
          </p:cNvPr>
          <p:cNvSpPr>
            <a:spLocks noGrp="1"/>
          </p:cNvSpPr>
          <p:nvPr>
            <p:ph idx="1"/>
            <p:custDataLst>
              <p:tags r:id="rId2"/>
            </p:custDataLst>
          </p:nvPr>
        </p:nvSpPr>
        <p:spPr/>
        <p:txBody>
          <a:bodyPr/>
          <a:lstStyle/>
          <a:p>
            <a:r>
              <a:rPr lang="fr-CA" b="1" dirty="0"/>
              <a:t>Modifié</a:t>
            </a:r>
          </a:p>
          <a:p>
            <a:pPr lvl="1"/>
            <a:r>
              <a:rPr lang="fr-CA" dirty="0"/>
              <a:t>D’abord probabiliste, puis par quotas en réaction à des taux de non-réponse élevés</a:t>
            </a:r>
          </a:p>
          <a:p>
            <a:r>
              <a:rPr lang="fr-CA" b="1" dirty="0"/>
              <a:t>En boule de neige</a:t>
            </a:r>
          </a:p>
          <a:p>
            <a:pPr lvl="1"/>
            <a:r>
              <a:rPr lang="fr-CA" dirty="0"/>
              <a:t>Plan « pyramidal »</a:t>
            </a:r>
          </a:p>
          <a:p>
            <a:pPr lvl="1"/>
            <a:endParaRPr lang="fr-CA" sz="500" dirty="0"/>
          </a:p>
          <a:p>
            <a:r>
              <a:rPr lang="fr-CA" dirty="0"/>
              <a:t>Dans certains contextes, les méthodes d’échantillonnage non probabiliste pourraient répondre aux besoins d’un client ou d’une organisation (et c’est à eux qu’il appartient de prendre la décision en dernier lieu), mais on doit l’informer des inconvénients et lui proposer des solutions probabilistes.</a:t>
            </a:r>
          </a:p>
        </p:txBody>
      </p:sp>
    </p:spTree>
    <p:extLst>
      <p:ext uri="{BB962C8B-B14F-4D97-AF65-F5344CB8AC3E}">
        <p14:creationId xmlns:p14="http://schemas.microsoft.com/office/powerpoint/2010/main" val="1931570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7D127-9C70-A245-8CBB-6B1A723E9A3B}"/>
              </a:ext>
            </a:extLst>
          </p:cNvPr>
          <p:cNvSpPr>
            <a:spLocks noGrp="1"/>
          </p:cNvSpPr>
          <p:nvPr>
            <p:ph type="title"/>
            <p:custDataLst>
              <p:tags r:id="rId1"/>
            </p:custDataLst>
          </p:nvPr>
        </p:nvSpPr>
        <p:spPr/>
        <p:txBody>
          <a:bodyPr/>
          <a:lstStyle/>
          <a:p>
            <a:r>
              <a:rPr lang="fr-CA"/>
              <a:t>CONCEPTS MATHÉMATIQUES DE BASE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2C7A869-E30C-EE49-9F19-A49BD72C0D00}"/>
                  </a:ext>
                </a:extLst>
              </p:cNvPr>
              <p:cNvSpPr>
                <a:spLocks noGrp="1"/>
              </p:cNvSpPr>
              <p:nvPr>
                <p:ph idx="1"/>
                <p:custDataLst>
                  <p:tags r:id="rId2"/>
                </p:custDataLst>
              </p:nvPr>
            </p:nvSpPr>
            <p:spPr/>
            <p:txBody>
              <a:bodyPr>
                <a:normAutofit lnSpcReduction="10000"/>
              </a:bodyPr>
              <a:lstStyle/>
              <a:p>
                <a:r>
                  <a:rPr lang="fr-CA" dirty="0"/>
                  <a:t>Posons une population finie </a:t>
                </a:r>
                <a14:m>
                  <m:oMath xmlns:m="http://schemas.openxmlformats.org/officeDocument/2006/math">
                    <m:r>
                      <a:rPr lang="en-US" i="1" smtClean="0">
                        <a:latin typeface="Cambria Math" panose="02040503050406030204" pitchFamily="18" charset="0"/>
                        <a:ea typeface="Cambria Math" panose="02040503050406030204" pitchFamily="18" charset="0"/>
                      </a:rPr>
                      <m:t>𝒰</m:t>
                    </m:r>
                  </m:oMath>
                </a14:m>
                <a:r>
                  <a:rPr lang="fr-CA" dirty="0"/>
                  <a:t>, avec </a:t>
                </a:r>
                <a14:m>
                  <m:oMath xmlns:m="http://schemas.openxmlformats.org/officeDocument/2006/math">
                    <m:r>
                      <a:rPr lang="en-CA" i="1">
                        <a:latin typeface="Cambria Math" panose="02040503050406030204" pitchFamily="18" charset="0"/>
                      </a:rPr>
                      <m:t>𝑁</m:t>
                    </m:r>
                    <m:r>
                      <a:rPr lang="en-CA" i="1">
                        <a:latin typeface="Cambria Math" panose="02040503050406030204" pitchFamily="18" charset="0"/>
                      </a:rPr>
                      <m:t> </m:t>
                    </m:r>
                  </m:oMath>
                </a14:m>
                <a:r>
                  <a:rPr lang="fr-CA" dirty="0"/>
                  <a:t>unités et mesures </a:t>
                </a:r>
                <a14:m>
                  <m:oMath xmlns:m="http://schemas.openxmlformats.org/officeDocument/2006/math">
                    <m:d>
                      <m:dPr>
                        <m:begChr m:val="{"/>
                        <m:endChr m:val="}"/>
                        <m:ctrlPr>
                          <a:rPr lang="en-US" i="1" smtClean="0">
                            <a:latin typeface="Cambria Math" panose="02040503050406030204" pitchFamily="18" charset="0"/>
                          </a:rPr>
                        </m:ctrlPr>
                      </m:dPr>
                      <m:e>
                        <m:sSub>
                          <m:sSubPr>
                            <m:ctrlPr>
                              <a:rPr lang="en-US" i="1" smtClean="0">
                                <a:latin typeface="Cambria Math" panose="02040503050406030204" pitchFamily="18" charset="0"/>
                              </a:rPr>
                            </m:ctrlPr>
                          </m:sSubPr>
                          <m:e>
                            <m:r>
                              <a:rPr lang="en-CA" b="0" i="1" smtClean="0">
                                <a:latin typeface="Cambria Math" panose="02040503050406030204" pitchFamily="18" charset="0"/>
                              </a:rPr>
                              <m:t>𝑢</m:t>
                            </m:r>
                          </m:e>
                          <m:sub>
                            <m:r>
                              <a:rPr lang="en-CA" b="0" i="1" smtClean="0">
                                <a:latin typeface="Cambria Math" panose="02040503050406030204" pitchFamily="18" charset="0"/>
                              </a:rPr>
                              <m:t>1</m:t>
                            </m:r>
                          </m:sub>
                        </m:sSub>
                        <m:r>
                          <a:rPr lang="en-CA" b="0" i="1" smtClean="0">
                            <a:latin typeface="Cambria Math" panose="02040503050406030204" pitchFamily="18" charset="0"/>
                          </a:rPr>
                          <m:t>,…,</m:t>
                        </m:r>
                        <m:sSub>
                          <m:sSubPr>
                            <m:ctrlPr>
                              <a:rPr lang="en-US" i="1">
                                <a:latin typeface="Cambria Math" panose="02040503050406030204" pitchFamily="18" charset="0"/>
                              </a:rPr>
                            </m:ctrlPr>
                          </m:sSubPr>
                          <m:e>
                            <m:r>
                              <a:rPr lang="en-CA" i="1">
                                <a:latin typeface="Cambria Math" panose="02040503050406030204" pitchFamily="18" charset="0"/>
                              </a:rPr>
                              <m:t>𝑢</m:t>
                            </m:r>
                          </m:e>
                          <m:sub>
                            <m:r>
                              <a:rPr lang="en-CA" b="0" i="1" smtClean="0">
                                <a:latin typeface="Cambria Math" panose="02040503050406030204" pitchFamily="18" charset="0"/>
                              </a:rPr>
                              <m:t>𝑁</m:t>
                            </m:r>
                          </m:sub>
                        </m:sSub>
                      </m:e>
                    </m:d>
                  </m:oMath>
                </a14:m>
                <a:r>
                  <a:rPr lang="fr-CA" dirty="0"/>
                  <a:t>.</a:t>
                </a:r>
              </a:p>
              <a:p>
                <a:endParaRPr lang="fr-CA" sz="500" dirty="0"/>
              </a:p>
              <a:p>
                <a:r>
                  <a:rPr lang="fr-CA" dirty="0"/>
                  <a:t>La </a:t>
                </a:r>
                <a:r>
                  <a:rPr lang="fr-CA" b="1" dirty="0"/>
                  <a:t>moyenne</a:t>
                </a:r>
                <a:r>
                  <a:rPr lang="fr-CA" dirty="0"/>
                  <a:t> et la </a:t>
                </a:r>
                <a:r>
                  <a:rPr lang="fr-CA" b="1" dirty="0"/>
                  <a:t>variance</a:t>
                </a:r>
                <a:r>
                  <a:rPr lang="fr-CA" dirty="0"/>
                  <a:t> de la population pour la variable d’intérêt sont données par </a:t>
                </a:r>
              </a:p>
              <a:p>
                <a:pPr algn="ctr"/>
                <a14:m>
                  <m:oMath xmlns:m="http://schemas.openxmlformats.org/officeDocument/2006/math">
                    <m:r>
                      <a:rPr lang="en-US" i="1">
                        <a:latin typeface="Cambria Math" panose="02040503050406030204" pitchFamily="18" charset="0"/>
                        <a:ea typeface="Cambria Math" panose="02040503050406030204" pitchFamily="18" charset="0"/>
                      </a:rPr>
                      <m:t>𝜇</m:t>
                    </m:r>
                    <m:r>
                      <a:rPr lang="en-CA" i="1">
                        <a:latin typeface="Cambria Math" panose="02040503050406030204" pitchFamily="18" charset="0"/>
                        <a:ea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1</m:t>
                        </m:r>
                      </m:num>
                      <m:den>
                        <m:r>
                          <a:rPr lang="en-CA" i="1">
                            <a:latin typeface="Cambria Math" panose="02040503050406030204" pitchFamily="18" charset="0"/>
                            <a:ea typeface="Cambria Math" panose="02040503050406030204" pitchFamily="18" charset="0"/>
                          </a:rPr>
                          <m:t>𝑁</m:t>
                        </m:r>
                      </m:den>
                    </m:f>
                    <m:nary>
                      <m:naryPr>
                        <m:chr m:val="∑"/>
                        <m:ctrlPr>
                          <a:rPr lang="en-CA" i="1">
                            <a:latin typeface="Cambria Math" panose="02040503050406030204" pitchFamily="18" charset="0"/>
                            <a:ea typeface="Cambria Math" panose="02040503050406030204" pitchFamily="18" charset="0"/>
                          </a:rPr>
                        </m:ctrlPr>
                      </m:naryPr>
                      <m:sub>
                        <m:r>
                          <m:rPr>
                            <m:brk m:alnAt="23"/>
                          </m:rPr>
                          <a:rPr lang="en-CA" i="1">
                            <a:latin typeface="Cambria Math" panose="02040503050406030204" pitchFamily="18" charset="0"/>
                            <a:ea typeface="Cambria Math" panose="02040503050406030204" pitchFamily="18" charset="0"/>
                          </a:rPr>
                          <m:t>𝑗</m:t>
                        </m:r>
                        <m:r>
                          <a:rPr lang="en-CA" i="1">
                            <a:latin typeface="Cambria Math" panose="02040503050406030204" pitchFamily="18" charset="0"/>
                            <a:ea typeface="Cambria Math" panose="02040503050406030204" pitchFamily="18" charset="0"/>
                          </a:rPr>
                          <m:t>=1</m:t>
                        </m:r>
                      </m:sub>
                      <m:sup>
                        <m:r>
                          <a:rPr lang="en-CA" i="1">
                            <a:latin typeface="Cambria Math" panose="02040503050406030204" pitchFamily="18" charset="0"/>
                            <a:ea typeface="Cambria Math" panose="02040503050406030204" pitchFamily="18" charset="0"/>
                          </a:rPr>
                          <m:t>𝑁</m:t>
                        </m:r>
                      </m:sup>
                      <m:e>
                        <m:sSub>
                          <m:sSubPr>
                            <m:ctrlPr>
                              <a:rPr lang="en-US" i="1">
                                <a:latin typeface="Cambria Math" panose="02040503050406030204" pitchFamily="18" charset="0"/>
                              </a:rPr>
                            </m:ctrlPr>
                          </m:sSubPr>
                          <m:e>
                            <m:r>
                              <a:rPr lang="en-CA" i="1">
                                <a:latin typeface="Cambria Math" panose="02040503050406030204" pitchFamily="18" charset="0"/>
                              </a:rPr>
                              <m:t>𝑢</m:t>
                            </m:r>
                          </m:e>
                          <m:sub>
                            <m:r>
                              <a:rPr lang="en-CA" i="1">
                                <a:latin typeface="Cambria Math" panose="02040503050406030204" pitchFamily="18" charset="0"/>
                              </a:rPr>
                              <m:t>𝑗</m:t>
                            </m:r>
                          </m:sub>
                        </m:sSub>
                      </m:e>
                    </m:nary>
                    <m:r>
                      <a:rPr lang="en-CA">
                        <a:latin typeface="Cambria Math" panose="02040503050406030204" pitchFamily="18" charset="0"/>
                        <a:ea typeface="Cambria Math" panose="02040503050406030204" pitchFamily="18" charset="0"/>
                      </a:rPr>
                      <m:t>,      </m:t>
                    </m:r>
                    <m:sSup>
                      <m:sSupPr>
                        <m:ctrlPr>
                          <a:rPr lang="en-CA" i="1">
                            <a:latin typeface="Cambria Math" panose="02040503050406030204" pitchFamily="18" charset="0"/>
                            <a:ea typeface="Cambria Math" panose="02040503050406030204" pitchFamily="18" charset="0"/>
                          </a:rPr>
                        </m:ctrlPr>
                      </m:sSupPr>
                      <m:e>
                        <m:r>
                          <a:rPr lang="en-CA" i="1">
                            <a:latin typeface="Cambria Math" panose="02040503050406030204" pitchFamily="18" charset="0"/>
                            <a:ea typeface="Cambria Math" panose="02040503050406030204" pitchFamily="18" charset="0"/>
                          </a:rPr>
                          <m:t>𝜎</m:t>
                        </m:r>
                      </m:e>
                      <m:sup>
                        <m:r>
                          <a:rPr lang="en-CA" i="1">
                            <a:latin typeface="Cambria Math" panose="02040503050406030204" pitchFamily="18" charset="0"/>
                            <a:ea typeface="Cambria Math" panose="02040503050406030204" pitchFamily="18" charset="0"/>
                          </a:rPr>
                          <m:t>2</m:t>
                        </m:r>
                      </m:sup>
                    </m:sSup>
                    <m:r>
                      <a:rPr lang="en-CA" i="1">
                        <a:latin typeface="Cambria Math" panose="02040503050406030204" pitchFamily="18" charset="0"/>
                        <a:ea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1</m:t>
                        </m:r>
                      </m:num>
                      <m:den>
                        <m:r>
                          <a:rPr lang="en-CA" i="1">
                            <a:latin typeface="Cambria Math" panose="02040503050406030204" pitchFamily="18" charset="0"/>
                            <a:ea typeface="Cambria Math" panose="02040503050406030204" pitchFamily="18" charset="0"/>
                          </a:rPr>
                          <m:t>𝑁</m:t>
                        </m:r>
                      </m:den>
                    </m:f>
                    <m:nary>
                      <m:naryPr>
                        <m:chr m:val="∑"/>
                        <m:ctrlPr>
                          <a:rPr lang="en-CA" i="1">
                            <a:latin typeface="Cambria Math" panose="02040503050406030204" pitchFamily="18" charset="0"/>
                            <a:ea typeface="Cambria Math" panose="02040503050406030204" pitchFamily="18" charset="0"/>
                          </a:rPr>
                        </m:ctrlPr>
                      </m:naryPr>
                      <m:sub>
                        <m:r>
                          <m:rPr>
                            <m:brk m:alnAt="23"/>
                          </m:rPr>
                          <a:rPr lang="en-CA" i="1">
                            <a:latin typeface="Cambria Math" panose="02040503050406030204" pitchFamily="18" charset="0"/>
                            <a:ea typeface="Cambria Math" panose="02040503050406030204" pitchFamily="18" charset="0"/>
                          </a:rPr>
                          <m:t>𝑗</m:t>
                        </m:r>
                        <m:r>
                          <a:rPr lang="en-CA" i="1">
                            <a:latin typeface="Cambria Math" panose="02040503050406030204" pitchFamily="18" charset="0"/>
                            <a:ea typeface="Cambria Math" panose="02040503050406030204" pitchFamily="18" charset="0"/>
                          </a:rPr>
                          <m:t>=1</m:t>
                        </m:r>
                      </m:sub>
                      <m:sup>
                        <m:r>
                          <a:rPr lang="en-CA" i="1">
                            <a:latin typeface="Cambria Math" panose="02040503050406030204" pitchFamily="18" charset="0"/>
                            <a:ea typeface="Cambria Math" panose="02040503050406030204" pitchFamily="18" charset="0"/>
                          </a:rPr>
                          <m:t>𝑁</m:t>
                        </m:r>
                      </m:sup>
                      <m:e>
                        <m:sSup>
                          <m:sSupPr>
                            <m:ctrlPr>
                              <a:rPr lang="en-CA" i="1">
                                <a:latin typeface="Cambria Math" panose="02040503050406030204" pitchFamily="18" charset="0"/>
                                <a:ea typeface="Cambria Math" panose="02040503050406030204" pitchFamily="18" charset="0"/>
                              </a:rPr>
                            </m:ctrlPr>
                          </m:sSupPr>
                          <m:e>
                            <m:d>
                              <m:dPr>
                                <m:ctrlPr>
                                  <a:rPr lang="en-CA" i="1">
                                    <a:latin typeface="Cambria Math" panose="02040503050406030204" pitchFamily="18" charset="0"/>
                                    <a:ea typeface="Cambria Math" panose="02040503050406030204" pitchFamily="18" charset="0"/>
                                  </a:rPr>
                                </m:ctrlPr>
                              </m:dPr>
                              <m:e>
                                <m:sSub>
                                  <m:sSubPr>
                                    <m:ctrlPr>
                                      <a:rPr lang="en-US" i="1">
                                        <a:latin typeface="Cambria Math" panose="02040503050406030204" pitchFamily="18" charset="0"/>
                                      </a:rPr>
                                    </m:ctrlPr>
                                  </m:sSubPr>
                                  <m:e>
                                    <m:r>
                                      <a:rPr lang="en-CA" i="1">
                                        <a:latin typeface="Cambria Math" panose="02040503050406030204" pitchFamily="18" charset="0"/>
                                      </a:rPr>
                                      <m:t>𝑢</m:t>
                                    </m:r>
                                  </m:e>
                                  <m:sub>
                                    <m:r>
                                      <a:rPr lang="en-CA" i="1">
                                        <a:latin typeface="Cambria Math" panose="02040503050406030204" pitchFamily="18" charset="0"/>
                                      </a:rPr>
                                      <m:t>𝑗</m:t>
                                    </m:r>
                                  </m:sub>
                                </m:sSub>
                                <m:r>
                                  <a:rPr lang="en-CA" i="1">
                                    <a:latin typeface="Cambria Math" panose="02040503050406030204" pitchFamily="18" charset="0"/>
                                  </a:rPr>
                                  <m:t>−</m:t>
                                </m:r>
                                <m:r>
                                  <a:rPr lang="en-US" i="1">
                                    <a:latin typeface="Cambria Math" panose="02040503050406030204" pitchFamily="18" charset="0"/>
                                    <a:ea typeface="Cambria Math" panose="02040503050406030204" pitchFamily="18" charset="0"/>
                                  </a:rPr>
                                  <m:t>𝜇</m:t>
                                </m:r>
                              </m:e>
                            </m:d>
                          </m:e>
                          <m:sup>
                            <m:r>
                              <a:rPr lang="en-CA" i="1">
                                <a:latin typeface="Cambria Math" panose="02040503050406030204" pitchFamily="18" charset="0"/>
                                <a:ea typeface="Cambria Math" panose="02040503050406030204" pitchFamily="18" charset="0"/>
                              </a:rPr>
                              <m:t>2</m:t>
                            </m:r>
                          </m:sup>
                        </m:sSup>
                        <m:r>
                          <a:rPr lang="en-CA" i="1">
                            <a:latin typeface="Cambria Math" panose="02040503050406030204" pitchFamily="18" charset="0"/>
                            <a:ea typeface="Cambria Math" panose="02040503050406030204" pitchFamily="18" charset="0"/>
                          </a:rPr>
                          <m:t>.</m:t>
                        </m:r>
                      </m:e>
                    </m:nary>
                  </m:oMath>
                </a14:m>
                <a:r>
                  <a:rPr lang="fr-CA" dirty="0"/>
                  <a:t>  </a:t>
                </a:r>
              </a:p>
              <a:p>
                <a:r>
                  <a:rPr lang="fr-CA" dirty="0"/>
                  <a:t>Si </a:t>
                </a:r>
                <a14:m>
                  <m:oMath xmlns:m="http://schemas.openxmlformats.org/officeDocument/2006/math">
                    <m:r>
                      <a:rPr lang="en-US" i="1" smtClean="0">
                        <a:latin typeface="Cambria Math" panose="02040503050406030204" pitchFamily="18" charset="0"/>
                        <a:ea typeface="Cambria Math" panose="02040503050406030204" pitchFamily="18" charset="0"/>
                      </a:rPr>
                      <m:t>𝒴</m:t>
                    </m:r>
                    <m:r>
                      <a:rPr lang="en-US" i="1" smtClean="0">
                        <a:latin typeface="Cambria Math" panose="02040503050406030204" pitchFamily="18" charset="0"/>
                        <a:ea typeface="Cambria Math" panose="02040503050406030204" pitchFamily="18" charset="0"/>
                      </a:rPr>
                      <m:t>⊆</m:t>
                    </m:r>
                    <m:r>
                      <a:rPr lang="en-US" i="1">
                        <a:latin typeface="Cambria Math" panose="02040503050406030204" pitchFamily="18" charset="0"/>
                        <a:ea typeface="Cambria Math" panose="02040503050406030204" pitchFamily="18" charset="0"/>
                      </a:rPr>
                      <m:t>𝒰</m:t>
                    </m:r>
                  </m:oMath>
                </a14:m>
                <a:r>
                  <a:rPr lang="fr-CA" dirty="0"/>
                  <a:t> représente un</a:t>
                </a:r>
                <a:r>
                  <a:rPr lang="fr-CA" b="1" dirty="0"/>
                  <a:t> échantillon</a:t>
                </a:r>
                <a:r>
                  <a:rPr lang="fr-CA" dirty="0"/>
                  <a:t> de la population avec </a:t>
                </a:r>
                <a14:m>
                  <m:oMath xmlns:m="http://schemas.openxmlformats.org/officeDocument/2006/math">
                    <m:r>
                      <a:rPr lang="en-US" i="1" dirty="0" smtClean="0">
                        <a:latin typeface="Cambria Math" panose="02040503050406030204" pitchFamily="18" charset="0"/>
                      </a:rPr>
                      <m:t>𝑛</m:t>
                    </m:r>
                  </m:oMath>
                </a14:m>
                <a:r>
                  <a:rPr lang="fr-CA" dirty="0"/>
                  <a:t> unités et mesures </a:t>
                </a:r>
                <a14:m>
                  <m:oMath xmlns:m="http://schemas.openxmlformats.org/officeDocument/2006/math">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b="0" i="1" smtClean="0">
                                <a:latin typeface="Cambria Math" panose="02040503050406030204" pitchFamily="18" charset="0"/>
                              </a:rPr>
                              <m:t>𝑦</m:t>
                            </m:r>
                          </m:e>
                          <m:sub>
                            <m:r>
                              <a:rPr lang="en-CA" i="1">
                                <a:latin typeface="Cambria Math" panose="02040503050406030204" pitchFamily="18" charset="0"/>
                              </a:rPr>
                              <m:t>1</m:t>
                            </m:r>
                          </m:sub>
                        </m:sSub>
                        <m:r>
                          <a:rPr lang="en-CA" i="1">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𝑛</m:t>
                            </m:r>
                          </m:sub>
                        </m:sSub>
                      </m:e>
                    </m:d>
                  </m:oMath>
                </a14:m>
                <a:r>
                  <a:rPr lang="fr-CA" dirty="0"/>
                  <a:t>, alors la </a:t>
                </a:r>
                <a:r>
                  <a:rPr lang="fr-CA" b="1" dirty="0"/>
                  <a:t>moyenne</a:t>
                </a:r>
                <a:r>
                  <a:rPr lang="fr-CA" dirty="0"/>
                  <a:t> et la </a:t>
                </a:r>
                <a:r>
                  <a:rPr lang="fr-CA" b="1" dirty="0"/>
                  <a:t>variance de l’échantillon</a:t>
                </a:r>
                <a:r>
                  <a:rPr lang="fr-CA" dirty="0"/>
                  <a:t> sont données par </a:t>
                </a:r>
              </a:p>
              <a:p>
                <a:pPr/>
                <a14:m>
                  <m:oMathPara xmlns:m="http://schemas.openxmlformats.org/officeDocument/2006/math">
                    <m:oMathParaPr>
                      <m:jc m:val="centerGroup"/>
                    </m:oMathParaPr>
                    <m:oMath xmlns:m="http://schemas.openxmlformats.org/officeDocument/2006/math">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𝑦</m:t>
                          </m:r>
                        </m:e>
                      </m:acc>
                      <m:r>
                        <a:rPr lang="en-CA" i="1">
                          <a:latin typeface="Cambria Math" panose="02040503050406030204" pitchFamily="18" charset="0"/>
                          <a:ea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1</m:t>
                          </m:r>
                        </m:num>
                        <m:den>
                          <m:r>
                            <a:rPr lang="en-US" i="1">
                              <a:latin typeface="Cambria Math" panose="02040503050406030204" pitchFamily="18" charset="0"/>
                              <a:ea typeface="Cambria Math" panose="02040503050406030204" pitchFamily="18" charset="0"/>
                            </a:rPr>
                            <m:t>𝑛</m:t>
                          </m:r>
                        </m:den>
                      </m:f>
                      <m:nary>
                        <m:naryPr>
                          <m:chr m:val="∑"/>
                          <m:ctrlPr>
                            <a:rPr lang="en-CA" i="1">
                              <a:latin typeface="Cambria Math" panose="02040503050406030204" pitchFamily="18" charset="0"/>
                              <a:ea typeface="Cambria Math" panose="02040503050406030204" pitchFamily="18" charset="0"/>
                            </a:rPr>
                          </m:ctrlPr>
                        </m:naryPr>
                        <m:sub>
                          <m:r>
                            <a:rPr lang="en-US" i="1">
                              <a:latin typeface="Cambria Math" panose="02040503050406030204" pitchFamily="18" charset="0"/>
                              <a:ea typeface="Cambria Math" panose="02040503050406030204" pitchFamily="18" charset="0"/>
                            </a:rPr>
                            <m:t>𝑖</m:t>
                          </m:r>
                          <m:r>
                            <a:rPr lang="en-CA" i="1">
                              <a:latin typeface="Cambria Math" panose="02040503050406030204" pitchFamily="18" charset="0"/>
                              <a:ea typeface="Cambria Math" panose="02040503050406030204" pitchFamily="18" charset="0"/>
                            </a:rPr>
                            <m:t>=1</m:t>
                          </m:r>
                        </m:sub>
                        <m:sup>
                          <m:r>
                            <a:rPr lang="en-US" i="1">
                              <a:latin typeface="Cambria Math" panose="02040503050406030204" pitchFamily="18" charset="0"/>
                              <a:ea typeface="Cambria Math" panose="02040503050406030204" pitchFamily="18" charset="0"/>
                            </a:rPr>
                            <m:t>𝑛</m:t>
                          </m:r>
                        </m:sup>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e>
                      </m:nary>
                      <m:r>
                        <a:rPr lang="en-CA">
                          <a:latin typeface="Cambria Math" panose="02040503050406030204" pitchFamily="18" charset="0"/>
                          <a:ea typeface="Cambria Math" panose="02040503050406030204" pitchFamily="18" charset="0"/>
                        </a:rPr>
                        <m:t>,      </m:t>
                      </m:r>
                      <m:sSup>
                        <m:sSupPr>
                          <m:ctrlPr>
                            <a:rPr lang="en-CA" i="1">
                              <a:latin typeface="Cambria Math" panose="02040503050406030204" pitchFamily="18" charset="0"/>
                              <a:ea typeface="Cambria Math" panose="02040503050406030204" pitchFamily="18" charset="0"/>
                            </a:rPr>
                          </m:ctrlPr>
                        </m:sSupPr>
                        <m:e>
                          <m:r>
                            <a:rPr lang="en-US" i="1">
                              <a:latin typeface="Cambria Math" panose="02040503050406030204" pitchFamily="18" charset="0"/>
                              <a:ea typeface="Cambria Math" panose="02040503050406030204" pitchFamily="18" charset="0"/>
                            </a:rPr>
                            <m:t>𝑠</m:t>
                          </m:r>
                        </m:e>
                        <m:sup>
                          <m:r>
                            <a:rPr lang="en-CA" i="1">
                              <a:latin typeface="Cambria Math" panose="02040503050406030204" pitchFamily="18" charset="0"/>
                              <a:ea typeface="Cambria Math" panose="02040503050406030204" pitchFamily="18" charset="0"/>
                            </a:rPr>
                            <m:t>2</m:t>
                          </m:r>
                        </m:sup>
                      </m:sSup>
                      <m:r>
                        <a:rPr lang="en-CA" i="1">
                          <a:latin typeface="Cambria Math" panose="02040503050406030204" pitchFamily="18" charset="0"/>
                          <a:ea typeface="Cambria Math" panose="02040503050406030204" pitchFamily="18" charset="0"/>
                        </a:rPr>
                        <m:t>=</m:t>
                      </m:r>
                      <m:f>
                        <m:fPr>
                          <m:ctrlPr>
                            <a:rPr lang="en-CA" i="1">
                              <a:latin typeface="Cambria Math" panose="02040503050406030204" pitchFamily="18" charset="0"/>
                              <a:ea typeface="Cambria Math" panose="02040503050406030204" pitchFamily="18" charset="0"/>
                            </a:rPr>
                          </m:ctrlPr>
                        </m:fPr>
                        <m:num>
                          <m:r>
                            <a:rPr lang="en-CA" i="1">
                              <a:latin typeface="Cambria Math" panose="02040503050406030204" pitchFamily="18" charset="0"/>
                              <a:ea typeface="Cambria Math" panose="02040503050406030204" pitchFamily="18" charset="0"/>
                            </a:rPr>
                            <m:t>1</m:t>
                          </m:r>
                        </m:num>
                        <m:den>
                          <m:r>
                            <a:rPr lang="en-US" i="1">
                              <a:latin typeface="Cambria Math" panose="02040503050406030204" pitchFamily="18" charset="0"/>
                              <a:ea typeface="Cambria Math" panose="02040503050406030204" pitchFamily="18" charset="0"/>
                            </a:rPr>
                            <m:t>𝑛</m:t>
                          </m:r>
                          <m:r>
                            <a:rPr lang="en-US" i="1">
                              <a:latin typeface="Cambria Math" panose="02040503050406030204" pitchFamily="18" charset="0"/>
                              <a:ea typeface="Cambria Math" panose="02040503050406030204" pitchFamily="18" charset="0"/>
                            </a:rPr>
                            <m:t>−1</m:t>
                          </m:r>
                        </m:den>
                      </m:f>
                      <m:nary>
                        <m:naryPr>
                          <m:chr m:val="∑"/>
                          <m:ctrlPr>
                            <a:rPr lang="en-CA" i="1">
                              <a:latin typeface="Cambria Math" panose="02040503050406030204" pitchFamily="18" charset="0"/>
                              <a:ea typeface="Cambria Math" panose="02040503050406030204" pitchFamily="18" charset="0"/>
                            </a:rPr>
                          </m:ctrlPr>
                        </m:naryPr>
                        <m:sub>
                          <m:r>
                            <a:rPr lang="en-US" i="1">
                              <a:latin typeface="Cambria Math" panose="02040503050406030204" pitchFamily="18" charset="0"/>
                              <a:ea typeface="Cambria Math" panose="02040503050406030204" pitchFamily="18" charset="0"/>
                            </a:rPr>
                            <m:t>𝑖</m:t>
                          </m:r>
                          <m:r>
                            <a:rPr lang="en-CA" i="1">
                              <a:latin typeface="Cambria Math" panose="02040503050406030204" pitchFamily="18" charset="0"/>
                              <a:ea typeface="Cambria Math" panose="02040503050406030204" pitchFamily="18" charset="0"/>
                            </a:rPr>
                            <m:t>=1</m:t>
                          </m:r>
                        </m:sub>
                        <m:sup>
                          <m:r>
                            <a:rPr lang="en-US" i="1">
                              <a:latin typeface="Cambria Math" panose="02040503050406030204" pitchFamily="18" charset="0"/>
                              <a:ea typeface="Cambria Math" panose="02040503050406030204" pitchFamily="18" charset="0"/>
                            </a:rPr>
                            <m:t>𝑛</m:t>
                          </m:r>
                        </m:sup>
                        <m:e>
                          <m:sSup>
                            <m:sSupPr>
                              <m:ctrlPr>
                                <a:rPr lang="en-CA" i="1">
                                  <a:latin typeface="Cambria Math" panose="02040503050406030204" pitchFamily="18" charset="0"/>
                                  <a:ea typeface="Cambria Math" panose="02040503050406030204" pitchFamily="18" charset="0"/>
                                </a:rPr>
                              </m:ctrlPr>
                            </m:sSupPr>
                            <m:e>
                              <m:d>
                                <m:dPr>
                                  <m:ctrlPr>
                                    <a:rPr lang="en-CA" i="1">
                                      <a:latin typeface="Cambria Math" panose="02040503050406030204" pitchFamily="18" charset="0"/>
                                      <a:ea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𝑦</m:t>
                                      </m:r>
                                    </m:e>
                                    <m:sub>
                                      <m:r>
                                        <a:rPr lang="en-US" i="1">
                                          <a:latin typeface="Cambria Math" panose="02040503050406030204" pitchFamily="18" charset="0"/>
                                        </a:rPr>
                                        <m:t>𝑖</m:t>
                                      </m:r>
                                    </m:sub>
                                  </m:sSub>
                                  <m:r>
                                    <a:rPr lang="en-CA" i="1">
                                      <a:latin typeface="Cambria Math" panose="02040503050406030204" pitchFamily="18" charset="0"/>
                                    </a:rPr>
                                    <m:t>−</m:t>
                                  </m:r>
                                  <m:acc>
                                    <m:accPr>
                                      <m:chr m:val="̅"/>
                                      <m:ctrlPr>
                                        <a:rPr lang="en-US" i="1">
                                          <a:latin typeface="Cambria Math" panose="02040503050406030204" pitchFamily="18" charset="0"/>
                                          <a:ea typeface="Cambria Math" panose="02040503050406030204" pitchFamily="18" charset="0"/>
                                        </a:rPr>
                                      </m:ctrlPr>
                                    </m:accPr>
                                    <m:e>
                                      <m:r>
                                        <a:rPr lang="en-US" i="1">
                                          <a:latin typeface="Cambria Math" panose="02040503050406030204" pitchFamily="18" charset="0"/>
                                          <a:ea typeface="Cambria Math" panose="02040503050406030204" pitchFamily="18" charset="0"/>
                                        </a:rPr>
                                        <m:t>𝑦</m:t>
                                      </m:r>
                                    </m:e>
                                  </m:acc>
                                </m:e>
                              </m:d>
                            </m:e>
                            <m:sup>
                              <m:r>
                                <a:rPr lang="en-CA" i="1">
                                  <a:latin typeface="Cambria Math" panose="02040503050406030204" pitchFamily="18" charset="0"/>
                                  <a:ea typeface="Cambria Math" panose="02040503050406030204" pitchFamily="18" charset="0"/>
                                </a:rPr>
                                <m:t>2</m:t>
                              </m:r>
                            </m:sup>
                          </m:sSup>
                          <m:r>
                            <a:rPr lang="en-CA" i="1">
                              <a:latin typeface="Cambria Math" panose="02040503050406030204" pitchFamily="18" charset="0"/>
                              <a:ea typeface="Cambria Math" panose="02040503050406030204" pitchFamily="18" charset="0"/>
                            </a:rPr>
                            <m:t>.</m:t>
                          </m:r>
                        </m:e>
                      </m:nary>
                    </m:oMath>
                  </m:oMathPara>
                </a14:m>
                <a:endParaRPr lang="fr-CA" dirty="0"/>
              </a:p>
            </p:txBody>
          </p:sp>
        </mc:Choice>
        <mc:Fallback xmlns="">
          <p:sp>
            <p:nvSpPr>
              <p:cNvPr id="3" name="Content Placeholder 2">
                <a:extLst>
                  <a:ext uri="{FF2B5EF4-FFF2-40B4-BE49-F238E27FC236}">
                    <a16:creationId xmlns:a16="http://schemas.microsoft.com/office/drawing/2014/main" xmlns:a14="http://schemas.microsoft.com/office/drawing/2010/main" xmlns="" id="{E2C7A869-E30C-EE49-9F19-A49BD72C0D00}"/>
                  </a:ext>
                </a:extLst>
              </p:cNvPr>
              <p:cNvSpPr>
                <a:spLocks noGrp="1" noRot="1" noChangeAspect="1" noMove="1" noResize="1" noEditPoints="1" noAdjustHandles="1" noChangeArrowheads="1" noChangeShapeType="1" noTextEdit="1"/>
              </p:cNvSpPr>
              <p:nvPr>
                <p:ph idx="1"/>
                <p:custDataLst>
                  <p:tags r:id="rId4"/>
                </p:custDataLst>
              </p:nvPr>
            </p:nvSpPr>
            <p:spPr>
              <a:blipFill rotWithShape="0">
                <a:blip r:embed="rId5"/>
                <a:stretch>
                  <a:fillRect l="-829" t="-442" r="-829"/>
                </a:stretch>
              </a:blipFill>
            </p:spPr>
            <p:txBody>
              <a:bodyPr/>
              <a:lstStyle/>
              <a:p>
                <a:r>
                  <a:rPr lang="fr-CA">
                    <a:noFill/>
                  </a:rPr>
                  <a:t> </a:t>
                </a:r>
              </a:p>
            </p:txBody>
          </p:sp>
        </mc:Fallback>
      </mc:AlternateContent>
    </p:spTree>
    <p:extLst>
      <p:ext uri="{BB962C8B-B14F-4D97-AF65-F5344CB8AC3E}">
        <p14:creationId xmlns:p14="http://schemas.microsoft.com/office/powerpoint/2010/main" val="963145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7D127-9C70-A245-8CBB-6B1A723E9A3B}"/>
              </a:ext>
            </a:extLst>
          </p:cNvPr>
          <p:cNvSpPr>
            <a:spLocks noGrp="1"/>
          </p:cNvSpPr>
          <p:nvPr>
            <p:ph type="title"/>
            <p:custDataLst>
              <p:tags r:id="rId1"/>
            </p:custDataLst>
          </p:nvPr>
        </p:nvSpPr>
        <p:spPr/>
        <p:txBody>
          <a:bodyPr/>
          <a:lstStyle/>
          <a:p>
            <a:r>
              <a:rPr lang="fr-CA"/>
              <a:t>CONCEPTS MATHÉMATIQUES DE BASE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2C7A869-E30C-EE49-9F19-A49BD72C0D00}"/>
                  </a:ext>
                </a:extLst>
              </p:cNvPr>
              <p:cNvSpPr>
                <a:spLocks noGrp="1"/>
              </p:cNvSpPr>
              <p:nvPr>
                <p:ph idx="1"/>
                <p:custDataLst>
                  <p:tags r:id="rId2"/>
                </p:custDataLst>
              </p:nvPr>
            </p:nvSpPr>
            <p:spPr>
              <a:xfrm>
                <a:off x="581192" y="2102288"/>
                <a:ext cx="11029615" cy="4140767"/>
              </a:xfrm>
            </p:spPr>
            <p:txBody>
              <a:bodyPr>
                <a:normAutofit/>
              </a:bodyPr>
              <a:lstStyle/>
              <a:p>
                <a:r>
                  <a:rPr lang="fr-CA" dirty="0"/>
                  <a:t>Soit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𝑋</m:t>
                        </m:r>
                      </m:e>
                      <m:sub>
                        <m:r>
                          <a:rPr lang="en-CA" i="1">
                            <a:latin typeface="Cambria Math" panose="02040503050406030204" pitchFamily="18" charset="0"/>
                          </a:rPr>
                          <m:t>1</m:t>
                        </m:r>
                      </m:sub>
                    </m:sSub>
                    <m:r>
                      <a:rPr lang="en-CA" i="1">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𝑋</m:t>
                        </m:r>
                      </m:e>
                      <m:sub>
                        <m:r>
                          <a:rPr lang="en-US" b="0" i="1" smtClean="0">
                            <a:latin typeface="Cambria Math" panose="02040503050406030204" pitchFamily="18" charset="0"/>
                          </a:rPr>
                          <m:t>𝑛</m:t>
                        </m:r>
                      </m:sub>
                    </m:sSub>
                  </m:oMath>
                </a14:m>
                <a:r>
                  <a:rPr lang="fr-CA" dirty="0"/>
                  <a:t> des </a:t>
                </a:r>
                <a:r>
                  <a:rPr lang="fr-CA" b="1" dirty="0"/>
                  <a:t>variables aléatoires</a:t>
                </a:r>
                <a:r>
                  <a:rPr lang="fr-CA" dirty="0"/>
                  <a:t>,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𝑏</m:t>
                        </m:r>
                      </m:e>
                      <m:sub>
                        <m:r>
                          <a:rPr lang="en-CA" i="1">
                            <a:latin typeface="Cambria Math" panose="02040503050406030204" pitchFamily="18" charset="0"/>
                          </a:rPr>
                          <m:t>1</m:t>
                        </m:r>
                      </m:sub>
                    </m:sSub>
                    <m:r>
                      <a:rPr lang="en-CA" i="1">
                        <a:latin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𝑏</m:t>
                        </m:r>
                      </m:e>
                      <m:sub>
                        <m:r>
                          <a:rPr lang="en-US" i="1">
                            <a:latin typeface="Cambria Math" panose="02040503050406030204" pitchFamily="18" charset="0"/>
                          </a:rPr>
                          <m:t>𝑛</m:t>
                        </m:r>
                      </m:sub>
                    </m:sSub>
                    <m:r>
                      <a:rPr lang="en-US" i="1" smtClean="0">
                        <a:latin typeface="Cambria Math" panose="02040503050406030204" pitchFamily="18" charset="0"/>
                        <a:ea typeface="Cambria Math" panose="02040503050406030204" pitchFamily="18" charset="0"/>
                      </a:rPr>
                      <m:t>∈</m:t>
                    </m:r>
                    <m:r>
                      <a:rPr lang="en-US" i="1" smtClean="0">
                        <a:latin typeface="Cambria Math" panose="02040503050406030204" pitchFamily="18" charset="0"/>
                        <a:ea typeface="Cambria Math" panose="02040503050406030204" pitchFamily="18" charset="0"/>
                      </a:rPr>
                      <m:t>ℝ</m:t>
                    </m:r>
                  </m:oMath>
                </a14:m>
                <a:r>
                  <a:rPr lang="fr-CA" dirty="0"/>
                  <a:t>, et </a:t>
                </a:r>
                <a14:m>
                  <m:oMath xmlns:m="http://schemas.openxmlformats.org/officeDocument/2006/math">
                    <m:r>
                      <m:rPr>
                        <m:nor/>
                      </m:rPr>
                      <a:rPr lang="en-US" i="0" dirty="0" smtClean="0">
                        <a:latin typeface="Cambria Math" panose="02040503050406030204" pitchFamily="18" charset="0"/>
                      </a:rPr>
                      <m:t>E</m:t>
                    </m:r>
                  </m:oMath>
                </a14:m>
                <a:r>
                  <a:rPr lang="fr-CA" dirty="0"/>
                  <a:t>, </a:t>
                </a:r>
                <a14:m>
                  <m:oMath xmlns:m="http://schemas.openxmlformats.org/officeDocument/2006/math">
                    <m:r>
                      <m:rPr>
                        <m:nor/>
                      </m:rPr>
                      <a:rPr lang="en-US" i="0" dirty="0" smtClean="0">
                        <a:latin typeface="Cambria Math" panose="02040503050406030204" pitchFamily="18" charset="0"/>
                      </a:rPr>
                      <m:t>V</m:t>
                    </m:r>
                  </m:oMath>
                </a14:m>
                <a:r>
                  <a:rPr lang="fr-CA" dirty="0"/>
                  <a:t>, </a:t>
                </a:r>
                <a14:m>
                  <m:oMath xmlns:m="http://schemas.openxmlformats.org/officeDocument/2006/math">
                    <m:r>
                      <m:rPr>
                        <m:nor/>
                      </m:rPr>
                      <a:rPr lang="en-US" i="0" dirty="0" smtClean="0">
                        <a:latin typeface="Cambria Math" panose="02040503050406030204" pitchFamily="18" charset="0"/>
                      </a:rPr>
                      <m:t>Cov</m:t>
                    </m:r>
                  </m:oMath>
                </a14:m>
                <a:r>
                  <a:rPr lang="fr-CA" dirty="0"/>
                  <a:t> l’</a:t>
                </a:r>
                <a:r>
                  <a:rPr lang="fr-CA" b="1" dirty="0"/>
                  <a:t>espérance</a:t>
                </a:r>
                <a:r>
                  <a:rPr lang="fr-CA" dirty="0"/>
                  <a:t>, la </a:t>
                </a:r>
                <a:r>
                  <a:rPr lang="fr-CA" b="1" dirty="0"/>
                  <a:t>variance</a:t>
                </a:r>
                <a:r>
                  <a:rPr lang="fr-CA" dirty="0"/>
                  <a:t> et la </a:t>
                </a:r>
                <a:r>
                  <a:rPr lang="fr-CA" b="1" dirty="0"/>
                  <a:t>covariance</a:t>
                </a:r>
                <a:r>
                  <a:rPr lang="fr-CA" dirty="0"/>
                  <a:t>, respectivement, c.-à-d. : </a:t>
                </a:r>
                <a:endParaRPr lang="fr-CA" sz="2000" dirty="0">
                  <a:latin typeface="Cambria Math" panose="02040503050406030204" pitchFamily="18" charset="0"/>
                </a:endParaRPr>
              </a:p>
              <a:p>
                <a:pPr marL="342900" indent="-342900" algn="l">
                  <a:buFont typeface="Wingdings" panose="05000000000000000000" pitchFamily="2" charset="2"/>
                  <a:buChar char="§"/>
                </a:pPr>
                <a14:m>
                  <m:oMath xmlns:m="http://schemas.openxmlformats.org/officeDocument/2006/math">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d>
                    <m:r>
                      <a:rPr lang="en-US" sz="2000" i="1" dirty="0">
                        <a:latin typeface="Cambria Math" panose="02040503050406030204" pitchFamily="18" charset="0"/>
                      </a:rPr>
                      <m:t>=</m:t>
                    </m:r>
                    <m:sSub>
                      <m:sSubPr>
                        <m:ctrlPr>
                          <a:rPr lang="en-US" sz="2000" i="1" dirty="0">
                            <a:latin typeface="Cambria Math" panose="02040503050406030204" pitchFamily="18" charset="0"/>
                          </a:rPr>
                        </m:ctrlPr>
                      </m:sSubPr>
                      <m:e>
                        <m:r>
                          <a:rPr lang="en-US" sz="2000" i="1" dirty="0">
                            <a:latin typeface="Cambria Math" panose="02040503050406030204" pitchFamily="18" charset="0"/>
                            <a:ea typeface="Cambria Math" panose="02040503050406030204" pitchFamily="18" charset="0"/>
                          </a:rPr>
                          <m:t>𝜇</m:t>
                        </m:r>
                      </m:e>
                      <m:sub>
                        <m:r>
                          <a:rPr lang="en-US" sz="2000" i="1" dirty="0">
                            <a:latin typeface="Cambria Math" panose="02040503050406030204" pitchFamily="18" charset="0"/>
                          </a:rPr>
                          <m:t>𝑖</m:t>
                        </m:r>
                      </m:sub>
                    </m:sSub>
                  </m:oMath>
                </a14:m>
                <a:endParaRPr lang="en-US" sz="2000" i="1" dirty="0">
                  <a:latin typeface="Cambria Math" panose="02040503050406030204" pitchFamily="18" charset="0"/>
                </a:endParaRPr>
              </a:p>
              <a:p>
                <a:pPr marL="342900" indent="-342900" algn="l">
                  <a:buFont typeface="Wingdings" panose="05000000000000000000" pitchFamily="2" charset="2"/>
                  <a:buChar char="§"/>
                </a:pPr>
                <a14:m>
                  <m:oMath xmlns:m="http://schemas.openxmlformats.org/officeDocument/2006/math">
                    <m:r>
                      <m:rPr>
                        <m:nor/>
                      </m:rPr>
                      <a:rPr lang="en-US" sz="2000" dirty="0">
                        <a:latin typeface="Cambria Math" panose="02040503050406030204" pitchFamily="18" charset="0"/>
                      </a:rPr>
                      <m:t>Cov</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m:t>
                            </m:r>
                            <m:r>
                              <a:rPr lang="en-US" sz="2000" i="1">
                                <a:latin typeface="Cambria Math" panose="02040503050406030204" pitchFamily="18" charset="0"/>
                              </a:rPr>
                              <m:t>𝑋</m:t>
                            </m:r>
                          </m:e>
                          <m:sub>
                            <m:r>
                              <a:rPr lang="en-US" sz="2000" i="1">
                                <a:latin typeface="Cambria Math" panose="02040503050406030204" pitchFamily="18" charset="0"/>
                              </a:rPr>
                              <m:t>𝑗</m:t>
                            </m:r>
                          </m:sub>
                        </m:sSub>
                      </m:e>
                    </m:d>
                    <m:r>
                      <a:rPr lang="en-US" sz="2000" i="1">
                        <a:latin typeface="Cambria Math" panose="02040503050406030204" pitchFamily="18" charset="0"/>
                      </a:rPr>
                      <m:t>=</m:t>
                    </m:r>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𝑗</m:t>
                            </m:r>
                          </m:sub>
                        </m:sSub>
                      </m:e>
                    </m:d>
                    <m:r>
                      <a:rPr lang="en-US" sz="2000" i="1">
                        <a:latin typeface="Cambria Math" panose="02040503050406030204" pitchFamily="18" charset="0"/>
                      </a:rPr>
                      <m:t>−</m:t>
                    </m:r>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d>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𝑗</m:t>
                            </m:r>
                          </m:sub>
                        </m:sSub>
                      </m:e>
                    </m:d>
                  </m:oMath>
                </a14:m>
                <a:endParaRPr lang="en-US" sz="2000" i="1" dirty="0">
                  <a:latin typeface="Cambria Math" panose="02040503050406030204" pitchFamily="18" charset="0"/>
                </a:endParaRPr>
              </a:p>
              <a:p>
                <a:pPr marL="342900" indent="-342900" algn="l">
                  <a:buFont typeface="Wingdings" panose="05000000000000000000" pitchFamily="2" charset="2"/>
                  <a:buChar char="§"/>
                </a:pPr>
                <a14:m>
                  <m:oMath xmlns:m="http://schemas.openxmlformats.org/officeDocument/2006/math">
                    <m:r>
                      <m:rPr>
                        <m:nor/>
                      </m:rPr>
                      <a:rPr lang="en-US" sz="2000" dirty="0">
                        <a:latin typeface="Cambria Math" panose="02040503050406030204" pitchFamily="18" charset="0"/>
                      </a:rPr>
                      <m:t>V</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d>
                    <m:r>
                      <a:rPr lang="en-US" sz="2000" i="1" dirty="0">
                        <a:latin typeface="Cambria Math" panose="02040503050406030204" pitchFamily="18" charset="0"/>
                      </a:rPr>
                      <m:t>=</m:t>
                    </m:r>
                    <m:r>
                      <m:rPr>
                        <m:nor/>
                      </m:rPr>
                      <a:rPr lang="en-US" sz="2000" dirty="0">
                        <a:latin typeface="Cambria Math" panose="02040503050406030204" pitchFamily="18" charset="0"/>
                      </a:rPr>
                      <m:t>Cov</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m:t>
                            </m:r>
                            <m:r>
                              <a:rPr lang="en-US" sz="2000" i="1">
                                <a:latin typeface="Cambria Math" panose="02040503050406030204" pitchFamily="18" charset="0"/>
                              </a:rPr>
                              <m:t>𝑋</m:t>
                            </m:r>
                          </m:e>
                          <m:sub>
                            <m:r>
                              <a:rPr lang="en-US" sz="2000" i="1">
                                <a:latin typeface="Cambria Math" panose="02040503050406030204" pitchFamily="18" charset="0"/>
                              </a:rPr>
                              <m:t>𝑖</m:t>
                            </m:r>
                          </m:sub>
                        </m:sSub>
                      </m:e>
                    </m:d>
                    <m:r>
                      <a:rPr lang="en-US" sz="2000" i="1" dirty="0">
                        <a:latin typeface="Cambria Math" panose="02040503050406030204" pitchFamily="18" charset="0"/>
                      </a:rPr>
                      <m:t>=</m:t>
                    </m:r>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Sup>
                          <m:sSubSupPr>
                            <m:ctrlPr>
                              <a:rPr lang="en-US" sz="2000" i="1" dirty="0">
                                <a:latin typeface="Cambria Math" panose="02040503050406030204" pitchFamily="18" charset="0"/>
                              </a:rPr>
                            </m:ctrlPr>
                          </m:sSubSupPr>
                          <m:e>
                            <m:r>
                              <a:rPr lang="en-US" sz="2000" i="1" dirty="0">
                                <a:latin typeface="Cambria Math" panose="02040503050406030204" pitchFamily="18" charset="0"/>
                              </a:rPr>
                              <m:t>𝑋</m:t>
                            </m:r>
                          </m:e>
                          <m:sub>
                            <m:r>
                              <a:rPr lang="en-US" sz="2000" i="1" dirty="0">
                                <a:latin typeface="Cambria Math" panose="02040503050406030204" pitchFamily="18" charset="0"/>
                              </a:rPr>
                              <m:t>𝑖</m:t>
                            </m:r>
                          </m:sub>
                          <m:sup>
                            <m:r>
                              <a:rPr lang="en-US" sz="2000" i="1" dirty="0">
                                <a:latin typeface="Cambria Math" panose="02040503050406030204" pitchFamily="18" charset="0"/>
                              </a:rPr>
                              <m:t>2</m:t>
                            </m:r>
                          </m:sup>
                        </m:sSubSup>
                      </m:e>
                    </m:d>
                    <m:r>
                      <a:rPr lang="en-US" sz="2000" i="1">
                        <a:latin typeface="Cambria Math" panose="02040503050406030204" pitchFamily="18" charset="0"/>
                      </a:rPr>
                      <m:t>−</m:t>
                    </m:r>
                    <m:sSup>
                      <m:sSupPr>
                        <m:ctrlPr>
                          <a:rPr lang="en-US" sz="2000" i="1">
                            <a:latin typeface="Cambria Math" panose="02040503050406030204" pitchFamily="18" charset="0"/>
                          </a:rPr>
                        </m:ctrlPr>
                      </m:sSupPr>
                      <m:e>
                        <m:r>
                          <m:rPr>
                            <m:nor/>
                          </m:rPr>
                          <a:rPr lang="en-US" sz="2000" dirty="0">
                            <a:latin typeface="Cambria Math" panose="02040503050406030204" pitchFamily="18" charset="0"/>
                          </a:rPr>
                          <m:t>E</m:t>
                        </m:r>
                      </m:e>
                      <m:sup>
                        <m:r>
                          <a:rPr lang="en-US" sz="2000" i="1">
                            <a:latin typeface="Cambria Math" panose="02040503050406030204" pitchFamily="18" charset="0"/>
                          </a:rPr>
                          <m:t>2</m:t>
                        </m:r>
                      </m:sup>
                    </m:sSup>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d>
                    <m:r>
                      <a:rPr lang="en-US" sz="2000" i="1">
                        <a:latin typeface="Cambria Math" panose="02040503050406030204" pitchFamily="18" charset="0"/>
                      </a:rPr>
                      <m:t>=</m:t>
                    </m:r>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Sup>
                          <m:sSubSupPr>
                            <m:ctrlPr>
                              <a:rPr lang="en-US" sz="2000" i="1" dirty="0">
                                <a:latin typeface="Cambria Math" panose="02040503050406030204" pitchFamily="18" charset="0"/>
                              </a:rPr>
                            </m:ctrlPr>
                          </m:sSubSupPr>
                          <m:e>
                            <m:r>
                              <a:rPr lang="en-US" sz="2000" i="1" dirty="0">
                                <a:latin typeface="Cambria Math" panose="02040503050406030204" pitchFamily="18" charset="0"/>
                              </a:rPr>
                              <m:t>𝑋</m:t>
                            </m:r>
                          </m:e>
                          <m:sub>
                            <m:r>
                              <a:rPr lang="en-US" sz="2000" i="1" dirty="0">
                                <a:latin typeface="Cambria Math" panose="02040503050406030204" pitchFamily="18" charset="0"/>
                              </a:rPr>
                              <m:t>𝑖</m:t>
                            </m:r>
                          </m:sub>
                          <m:sup>
                            <m:r>
                              <a:rPr lang="en-US" sz="2000" i="1" dirty="0">
                                <a:latin typeface="Cambria Math" panose="02040503050406030204" pitchFamily="18" charset="0"/>
                              </a:rPr>
                              <m:t>2</m:t>
                            </m:r>
                          </m:sup>
                        </m:sSubSup>
                      </m:e>
                    </m:d>
                    <m:r>
                      <a:rPr lang="en-US" sz="2000" i="1" dirty="0">
                        <a:latin typeface="Cambria Math" panose="02040503050406030204" pitchFamily="18" charset="0"/>
                      </a:rPr>
                      <m:t>−</m:t>
                    </m:r>
                    <m:sSubSup>
                      <m:sSubSupPr>
                        <m:ctrlPr>
                          <a:rPr lang="en-US" sz="2000" i="1" dirty="0">
                            <a:latin typeface="Cambria Math" panose="02040503050406030204" pitchFamily="18" charset="0"/>
                          </a:rPr>
                        </m:ctrlPr>
                      </m:sSubSupPr>
                      <m:e>
                        <m:r>
                          <a:rPr lang="en-US" sz="2000" i="1" dirty="0">
                            <a:latin typeface="Cambria Math" panose="02040503050406030204" pitchFamily="18" charset="0"/>
                            <a:ea typeface="Cambria Math" panose="02040503050406030204" pitchFamily="18" charset="0"/>
                          </a:rPr>
                          <m:t>𝜇</m:t>
                        </m:r>
                      </m:e>
                      <m:sub>
                        <m:r>
                          <a:rPr lang="en-US" sz="2000" i="1" dirty="0">
                            <a:latin typeface="Cambria Math" panose="02040503050406030204" pitchFamily="18" charset="0"/>
                          </a:rPr>
                          <m:t>𝑖</m:t>
                        </m:r>
                      </m:sub>
                      <m:sup>
                        <m:r>
                          <a:rPr lang="en-US" sz="2000" i="1" dirty="0">
                            <a:latin typeface="Cambria Math" panose="02040503050406030204" pitchFamily="18" charset="0"/>
                          </a:rPr>
                          <m:t>2</m:t>
                        </m:r>
                      </m:sup>
                    </m:sSubSup>
                    <m:r>
                      <a:rPr lang="en-US" sz="2000" i="1" dirty="0">
                        <a:latin typeface="Cambria Math" panose="02040503050406030204" pitchFamily="18" charset="0"/>
                      </a:rPr>
                      <m:t>=</m:t>
                    </m:r>
                    <m:sSubSup>
                      <m:sSubSupPr>
                        <m:ctrlPr>
                          <a:rPr lang="en-US" sz="2000" i="1" dirty="0">
                            <a:latin typeface="Cambria Math" panose="02040503050406030204" pitchFamily="18" charset="0"/>
                          </a:rPr>
                        </m:ctrlPr>
                      </m:sSubSupPr>
                      <m:e>
                        <m:r>
                          <a:rPr lang="en-US" sz="2000" i="1" dirty="0">
                            <a:latin typeface="Cambria Math" panose="02040503050406030204" pitchFamily="18" charset="0"/>
                            <a:ea typeface="Cambria Math" panose="02040503050406030204" pitchFamily="18" charset="0"/>
                          </a:rPr>
                          <m:t>𝜎</m:t>
                        </m:r>
                      </m:e>
                      <m:sub>
                        <m:r>
                          <a:rPr lang="en-US" sz="2000" i="1" dirty="0">
                            <a:latin typeface="Cambria Math" panose="02040503050406030204" pitchFamily="18" charset="0"/>
                          </a:rPr>
                          <m:t>𝑖</m:t>
                        </m:r>
                      </m:sub>
                      <m:sup>
                        <m:r>
                          <a:rPr lang="en-US" sz="2000" i="1" dirty="0">
                            <a:latin typeface="Cambria Math" panose="02040503050406030204" pitchFamily="18" charset="0"/>
                          </a:rPr>
                          <m:t>2</m:t>
                        </m:r>
                      </m:sup>
                    </m:sSubSup>
                  </m:oMath>
                </a14:m>
                <a:r>
                  <a:rPr lang="en-US" sz="2000" dirty="0"/>
                  <a:t>  and </a:t>
                </a:r>
              </a:p>
              <a:p>
                <a:pPr marL="342900" indent="-342900" algn="l">
                  <a:buFont typeface="Wingdings" panose="05000000000000000000" pitchFamily="2" charset="2"/>
                  <a:buChar char="§"/>
                </a:pPr>
                <a:endParaRPr lang="en-US" sz="500" dirty="0"/>
              </a:p>
              <a:p>
                <a:pPr algn="l"/>
                <a14:m>
                  <m:oMathPara xmlns:m="http://schemas.openxmlformats.org/officeDocument/2006/math">
                    <m:oMathParaPr>
                      <m:jc m:val="center"/>
                    </m:oMathParaPr>
                    <m:oMath xmlns:m="http://schemas.openxmlformats.org/officeDocument/2006/math">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nary>
                            <m:naryPr>
                              <m:chr m:val="∑"/>
                              <m:limLoc m:val="subSup"/>
                              <m:ctrlPr>
                                <a:rPr lang="en-US" sz="2000" i="1" dirty="0">
                                  <a:latin typeface="Cambria Math" panose="02040503050406030204" pitchFamily="18" charset="0"/>
                                </a:rPr>
                              </m:ctrlPr>
                            </m:naryPr>
                            <m:sub>
                              <m:r>
                                <m:rPr>
                                  <m:brk m:alnAt="23"/>
                                </m:rPr>
                                <a:rPr lang="en-US" sz="2000" i="1" dirty="0">
                                  <a:latin typeface="Cambria Math" panose="02040503050406030204" pitchFamily="18" charset="0"/>
                                </a:rPr>
                                <m:t>𝑖</m:t>
                              </m:r>
                              <m:r>
                                <a:rPr lang="en-US" sz="2000" i="1" dirty="0">
                                  <a:latin typeface="Cambria Math" panose="02040503050406030204" pitchFamily="18" charset="0"/>
                                </a:rPr>
                                <m:t>=1</m:t>
                              </m:r>
                            </m:sub>
                            <m:sup>
                              <m:r>
                                <a:rPr lang="en-US" sz="2000" i="1" dirty="0">
                                  <a:latin typeface="Cambria Math" panose="02040503050406030204" pitchFamily="18" charset="0"/>
                                </a:rPr>
                                <m:t>𝑛</m:t>
                              </m:r>
                            </m:sup>
                            <m:e>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nary>
                        </m:e>
                      </m:d>
                      <m:r>
                        <a:rPr lang="en-US" sz="2000" i="1" dirty="0">
                          <a:latin typeface="Cambria Math" panose="02040503050406030204" pitchFamily="18" charset="0"/>
                        </a:rPr>
                        <m:t>=</m:t>
                      </m:r>
                      <m:nary>
                        <m:naryPr>
                          <m:chr m:val="∑"/>
                          <m:limLoc m:val="subSup"/>
                          <m:ctrlPr>
                            <a:rPr lang="en-US" sz="2000" i="1" dirty="0">
                              <a:latin typeface="Cambria Math" panose="02040503050406030204" pitchFamily="18" charset="0"/>
                            </a:rPr>
                          </m:ctrlPr>
                        </m:naryPr>
                        <m:sub>
                          <m:r>
                            <m:rPr>
                              <m:brk m:alnAt="23"/>
                            </m:rPr>
                            <a:rPr lang="en-US" sz="2000" i="1" dirty="0">
                              <a:latin typeface="Cambria Math" panose="02040503050406030204" pitchFamily="18" charset="0"/>
                            </a:rPr>
                            <m:t>𝑖</m:t>
                          </m:r>
                          <m:r>
                            <a:rPr lang="en-US" sz="2000" i="1" dirty="0">
                              <a:latin typeface="Cambria Math" panose="02040503050406030204" pitchFamily="18" charset="0"/>
                            </a:rPr>
                            <m:t>=1</m:t>
                          </m:r>
                        </m:sub>
                        <m:sup>
                          <m:r>
                            <a:rPr lang="en-US" sz="2000" i="1" dirty="0">
                              <a:latin typeface="Cambria Math" panose="02040503050406030204" pitchFamily="18" charset="0"/>
                            </a:rPr>
                            <m:t>𝑛</m:t>
                          </m:r>
                        </m:sup>
                        <m:e>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i="1">
                                  <a:latin typeface="Cambria Math" panose="02040503050406030204" pitchFamily="18" charset="0"/>
                                </a:rPr>
                                <m:t>𝑖</m:t>
                              </m:r>
                            </m:sub>
                          </m:sSub>
                          <m:r>
                            <m:rPr>
                              <m:nor/>
                            </m:rPr>
                            <a:rPr lang="en-US" sz="2000" dirty="0">
                              <a:latin typeface="Cambria Math" panose="02040503050406030204" pitchFamily="18" charset="0"/>
                            </a:rPr>
                            <m:t>E</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d>
                        </m:e>
                      </m:nary>
                      <m:r>
                        <a:rPr lang="en-US" sz="2000" i="1">
                          <a:latin typeface="Cambria Math" panose="02040503050406030204" pitchFamily="18" charset="0"/>
                        </a:rPr>
                        <m:t>=</m:t>
                      </m:r>
                      <m:nary>
                        <m:naryPr>
                          <m:chr m:val="∑"/>
                          <m:limLoc m:val="subSup"/>
                          <m:ctrlPr>
                            <a:rPr lang="en-US" sz="2000" i="1">
                              <a:latin typeface="Cambria Math" panose="02040503050406030204" pitchFamily="18" charset="0"/>
                            </a:rPr>
                          </m:ctrlPr>
                        </m:naryPr>
                        <m:sub>
                          <m:r>
                            <m:rPr>
                              <m:brk m:alnAt="25"/>
                            </m:rPr>
                            <a:rPr lang="en-US" sz="2000" i="1">
                              <a:latin typeface="Cambria Math" panose="02040503050406030204" pitchFamily="18" charset="0"/>
                            </a:rPr>
                            <m:t>𝑖</m:t>
                          </m:r>
                          <m:r>
                            <a:rPr lang="en-US" sz="2000" i="1">
                              <a:latin typeface="Cambria Math" panose="02040503050406030204" pitchFamily="18" charset="0"/>
                            </a:rPr>
                            <m:t>=1</m:t>
                          </m:r>
                        </m:sub>
                        <m:sup>
                          <m:r>
                            <a:rPr lang="en-US" sz="2000" i="1">
                              <a:latin typeface="Cambria Math" panose="02040503050406030204" pitchFamily="18" charset="0"/>
                            </a:rPr>
                            <m:t>𝑛</m:t>
                          </m:r>
                        </m:sup>
                        <m:e>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i="1">
                                  <a:latin typeface="Cambria Math" panose="02040503050406030204" pitchFamily="18" charset="0"/>
                                </a:rPr>
                                <m:t>𝑖</m:t>
                              </m:r>
                            </m:sub>
                          </m:sSub>
                          <m:sSub>
                            <m:sSubPr>
                              <m:ctrlPr>
                                <a:rPr lang="en-US" sz="2000" i="1" dirty="0">
                                  <a:latin typeface="Cambria Math" panose="02040503050406030204" pitchFamily="18" charset="0"/>
                                </a:rPr>
                              </m:ctrlPr>
                            </m:sSubPr>
                            <m:e>
                              <m:r>
                                <a:rPr lang="en-US" sz="2000" i="1" dirty="0">
                                  <a:latin typeface="Cambria Math" panose="02040503050406030204" pitchFamily="18" charset="0"/>
                                  <a:ea typeface="Cambria Math" panose="02040503050406030204" pitchFamily="18" charset="0"/>
                                </a:rPr>
                                <m:t>𝜇</m:t>
                              </m:r>
                            </m:e>
                            <m:sub>
                              <m:r>
                                <a:rPr lang="en-US" sz="2000" i="1" dirty="0">
                                  <a:latin typeface="Cambria Math" panose="02040503050406030204" pitchFamily="18" charset="0"/>
                                </a:rPr>
                                <m:t>𝑖</m:t>
                              </m:r>
                            </m:sub>
                          </m:sSub>
                        </m:e>
                      </m:nary>
                    </m:oMath>
                  </m:oMathPara>
                </a14:m>
                <a:endParaRPr lang="en-US" sz="2000" i="1" dirty="0">
                  <a:latin typeface="Cambria Math" panose="02040503050406030204" pitchFamily="18" charset="0"/>
                </a:endParaRPr>
              </a:p>
              <a:p>
                <a:pPr algn="l"/>
                <a14:m>
                  <m:oMathPara xmlns:m="http://schemas.openxmlformats.org/officeDocument/2006/math">
                    <m:oMathParaPr>
                      <m:jc m:val="center"/>
                    </m:oMathParaPr>
                    <m:oMath xmlns:m="http://schemas.openxmlformats.org/officeDocument/2006/math">
                      <m:r>
                        <m:rPr>
                          <m:nor/>
                        </m:rPr>
                        <a:rPr lang="en-US" sz="2000" dirty="0">
                          <a:latin typeface="Cambria Math" panose="02040503050406030204" pitchFamily="18" charset="0"/>
                        </a:rPr>
                        <m:t>V</m:t>
                      </m:r>
                      <m:d>
                        <m:dPr>
                          <m:ctrlPr>
                            <a:rPr lang="en-US" sz="2000" i="1" dirty="0">
                              <a:latin typeface="Cambria Math" panose="02040503050406030204" pitchFamily="18" charset="0"/>
                            </a:rPr>
                          </m:ctrlPr>
                        </m:dPr>
                        <m:e>
                          <m:nary>
                            <m:naryPr>
                              <m:chr m:val="∑"/>
                              <m:limLoc m:val="subSup"/>
                              <m:ctrlPr>
                                <a:rPr lang="en-US" sz="2000" i="1" dirty="0">
                                  <a:latin typeface="Cambria Math" panose="02040503050406030204" pitchFamily="18" charset="0"/>
                                </a:rPr>
                              </m:ctrlPr>
                            </m:naryPr>
                            <m:sub>
                              <m:r>
                                <m:rPr>
                                  <m:brk m:alnAt="23"/>
                                </m:rPr>
                                <a:rPr lang="en-US" sz="2000" i="1" dirty="0">
                                  <a:latin typeface="Cambria Math" panose="02040503050406030204" pitchFamily="18" charset="0"/>
                                </a:rPr>
                                <m:t>𝑖</m:t>
                              </m:r>
                              <m:r>
                                <a:rPr lang="en-US" sz="2000" i="1" dirty="0">
                                  <a:latin typeface="Cambria Math" panose="02040503050406030204" pitchFamily="18" charset="0"/>
                                </a:rPr>
                                <m:t>=1</m:t>
                              </m:r>
                            </m:sub>
                            <m:sup>
                              <m:r>
                                <a:rPr lang="en-US" sz="2000" i="1" dirty="0">
                                  <a:latin typeface="Cambria Math" panose="02040503050406030204" pitchFamily="18" charset="0"/>
                                </a:rPr>
                                <m:t>𝑛</m:t>
                              </m:r>
                            </m:sup>
                            <m:e>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nary>
                        </m:e>
                      </m:d>
                      <m:r>
                        <a:rPr lang="en-US" sz="2000" i="1">
                          <a:latin typeface="Cambria Math" panose="02040503050406030204" pitchFamily="18" charset="0"/>
                        </a:rPr>
                        <m:t>=</m:t>
                      </m:r>
                      <m:nary>
                        <m:naryPr>
                          <m:chr m:val="∑"/>
                          <m:limLoc m:val="subSup"/>
                          <m:ctrlPr>
                            <a:rPr lang="en-US" sz="2000" i="1" dirty="0">
                              <a:latin typeface="Cambria Math" panose="02040503050406030204" pitchFamily="18" charset="0"/>
                            </a:rPr>
                          </m:ctrlPr>
                        </m:naryPr>
                        <m:sub>
                          <m:r>
                            <m:rPr>
                              <m:brk m:alnAt="23"/>
                            </m:rPr>
                            <a:rPr lang="en-US" sz="2000" i="1" dirty="0">
                              <a:latin typeface="Cambria Math" panose="02040503050406030204" pitchFamily="18" charset="0"/>
                            </a:rPr>
                            <m:t>𝑖</m:t>
                          </m:r>
                          <m:r>
                            <a:rPr lang="en-US" sz="2000" i="1" dirty="0">
                              <a:latin typeface="Cambria Math" panose="02040503050406030204" pitchFamily="18" charset="0"/>
                            </a:rPr>
                            <m:t>=1</m:t>
                          </m:r>
                        </m:sub>
                        <m:sup>
                          <m:r>
                            <a:rPr lang="en-US" sz="2000" i="1" dirty="0">
                              <a:latin typeface="Cambria Math" panose="02040503050406030204" pitchFamily="18" charset="0"/>
                            </a:rPr>
                            <m:t>𝑛</m:t>
                          </m:r>
                        </m:sup>
                        <m:e>
                          <m:sSubSup>
                            <m:sSubSupPr>
                              <m:ctrlPr>
                                <a:rPr lang="en-US" sz="2000" i="1" dirty="0">
                                  <a:latin typeface="Cambria Math" panose="02040503050406030204" pitchFamily="18" charset="0"/>
                                </a:rPr>
                              </m:ctrlPr>
                            </m:sSubSupPr>
                            <m:e>
                              <m:r>
                                <a:rPr lang="en-US" sz="2000" i="1" dirty="0">
                                  <a:latin typeface="Cambria Math" panose="02040503050406030204" pitchFamily="18" charset="0"/>
                                </a:rPr>
                                <m:t>𝑏</m:t>
                              </m:r>
                            </m:e>
                            <m:sub>
                              <m:r>
                                <a:rPr lang="en-US" sz="2000" i="1" dirty="0">
                                  <a:latin typeface="Cambria Math" panose="02040503050406030204" pitchFamily="18" charset="0"/>
                                </a:rPr>
                                <m:t>𝑖</m:t>
                              </m:r>
                            </m:sub>
                            <m:sup>
                              <m:r>
                                <a:rPr lang="en-US" sz="2000" i="1" dirty="0">
                                  <a:latin typeface="Cambria Math" panose="02040503050406030204" pitchFamily="18" charset="0"/>
                                </a:rPr>
                                <m:t>2</m:t>
                              </m:r>
                            </m:sup>
                          </m:sSubSup>
                          <m:r>
                            <m:rPr>
                              <m:nor/>
                            </m:rPr>
                            <a:rPr lang="en-US" sz="2000" dirty="0">
                              <a:latin typeface="Cambria Math" panose="02040503050406030204" pitchFamily="18" charset="0"/>
                            </a:rPr>
                            <m:t>V</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e>
                          </m:d>
                        </m:e>
                      </m:nary>
                      <m:r>
                        <a:rPr lang="en-US" sz="2000" i="1">
                          <a:latin typeface="Cambria Math" panose="02040503050406030204" pitchFamily="18" charset="0"/>
                        </a:rPr>
                        <m:t>+</m:t>
                      </m:r>
                      <m:nary>
                        <m:naryPr>
                          <m:chr m:val="∑"/>
                          <m:limLoc m:val="subSup"/>
                          <m:supHide m:val="on"/>
                          <m:ctrlPr>
                            <a:rPr lang="en-US" sz="2000" i="1">
                              <a:latin typeface="Cambria Math" panose="02040503050406030204" pitchFamily="18" charset="0"/>
                            </a:rPr>
                          </m:ctrlPr>
                        </m:naryPr>
                        <m:sub>
                          <m:r>
                            <m:rPr>
                              <m:brk m:alnAt="9"/>
                            </m:rPr>
                            <a:rPr lang="en-US" sz="2000" i="1">
                              <a:latin typeface="Cambria Math" panose="02040503050406030204" pitchFamily="18" charset="0"/>
                            </a:rPr>
                            <m:t>𝑖</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𝑗</m:t>
                          </m:r>
                        </m:sub>
                        <m:sup/>
                        <m:e>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𝑏</m:t>
                              </m:r>
                            </m:e>
                            <m:sub>
                              <m:r>
                                <a:rPr lang="en-US" sz="2000" i="1">
                                  <a:latin typeface="Cambria Math" panose="02040503050406030204" pitchFamily="18" charset="0"/>
                                </a:rPr>
                                <m:t>𝑗</m:t>
                              </m:r>
                            </m:sub>
                          </m:sSub>
                        </m:e>
                      </m:nary>
                      <m:r>
                        <m:rPr>
                          <m:nor/>
                        </m:rPr>
                        <a:rPr lang="en-US" sz="2000" dirty="0">
                          <a:latin typeface="Cambria Math" panose="02040503050406030204" pitchFamily="18" charset="0"/>
                        </a:rPr>
                        <m:t>Cov</m:t>
                      </m:r>
                      <m:d>
                        <m:dPr>
                          <m:ctrlPr>
                            <a:rPr lang="en-US" sz="2000" i="1" dirty="0">
                              <a:latin typeface="Cambria Math" panose="02040503050406030204" pitchFamily="18" charset="0"/>
                            </a:rPr>
                          </m:ctrlPr>
                        </m:dPr>
                        <m:e>
                          <m:sSub>
                            <m:sSubPr>
                              <m:ctrlPr>
                                <a:rPr lang="en-US" sz="2000" i="1">
                                  <a:latin typeface="Cambria Math" panose="02040503050406030204" pitchFamily="18" charset="0"/>
                                </a:rPr>
                              </m:ctrlPr>
                            </m:sSubPr>
                            <m:e>
                              <m:r>
                                <a:rPr lang="en-US" sz="2000" i="1">
                                  <a:latin typeface="Cambria Math" panose="02040503050406030204" pitchFamily="18" charset="0"/>
                                </a:rPr>
                                <m:t>𝑋</m:t>
                              </m:r>
                            </m:e>
                            <m:sub>
                              <m:r>
                                <a:rPr lang="en-US" sz="2000" i="1">
                                  <a:latin typeface="Cambria Math" panose="02040503050406030204" pitchFamily="18" charset="0"/>
                                </a:rPr>
                                <m:t>𝑖</m:t>
                              </m:r>
                            </m:sub>
                          </m:sSub>
                          <m:sSub>
                            <m:sSubPr>
                              <m:ctrlPr>
                                <a:rPr lang="en-US" sz="2000" i="1">
                                  <a:latin typeface="Cambria Math" panose="02040503050406030204" pitchFamily="18" charset="0"/>
                                </a:rPr>
                              </m:ctrlPr>
                            </m:sSubPr>
                            <m:e>
                              <m:r>
                                <a:rPr lang="en-US" sz="2000" i="1">
                                  <a:latin typeface="Cambria Math" panose="02040503050406030204" pitchFamily="18" charset="0"/>
                                </a:rPr>
                                <m:t>,</m:t>
                              </m:r>
                              <m:r>
                                <a:rPr lang="en-US" sz="2000" i="1">
                                  <a:latin typeface="Cambria Math" panose="02040503050406030204" pitchFamily="18" charset="0"/>
                                </a:rPr>
                                <m:t>𝑋</m:t>
                              </m:r>
                            </m:e>
                            <m:sub>
                              <m:r>
                                <a:rPr lang="en-US" sz="2000" i="1">
                                  <a:latin typeface="Cambria Math" panose="02040503050406030204" pitchFamily="18" charset="0"/>
                                </a:rPr>
                                <m:t>𝑗</m:t>
                              </m:r>
                            </m:sub>
                          </m:sSub>
                        </m:e>
                      </m:d>
                    </m:oMath>
                  </m:oMathPara>
                </a14:m>
                <a:endParaRPr lang="fr-CA" sz="2000" dirty="0">
                  <a:latin typeface="Cambria Math" panose="02040503050406030204" pitchFamily="18" charset="0"/>
                </a:endParaRPr>
              </a:p>
              <a:p>
                <a:pPr marL="342900" indent="-342900" algn="l">
                  <a:buFont typeface="Wingdings" panose="05000000000000000000" pitchFamily="2" charset="2"/>
                  <a:buChar char="§"/>
                </a:pPr>
                <a:endParaRPr lang="fr-CA" sz="2000" dirty="0">
                  <a:latin typeface="Cambria Math" panose="02040503050406030204" pitchFamily="18" charset="0"/>
                </a:endParaRPr>
              </a:p>
            </p:txBody>
          </p:sp>
        </mc:Choice>
        <mc:Fallback xmlns="">
          <p:sp>
            <p:nvSpPr>
              <p:cNvPr id="3" name="Content Placeholder 2">
                <a:extLst>
                  <a:ext uri="{FF2B5EF4-FFF2-40B4-BE49-F238E27FC236}">
                    <a16:creationId xmlns:a16="http://schemas.microsoft.com/office/drawing/2014/main" xmlns:a14="http://schemas.microsoft.com/office/drawing/2010/main" xmlns="" id="{E2C7A869-E30C-EE49-9F19-A49BD72C0D00}"/>
                  </a:ext>
                </a:extLst>
              </p:cNvPr>
              <p:cNvSpPr>
                <a:spLocks noGrp="1" noRot="1" noChangeAspect="1" noMove="1" noResize="1" noEditPoints="1" noAdjustHandles="1" noChangeArrowheads="1" noChangeShapeType="1" noTextEdit="1"/>
              </p:cNvSpPr>
              <p:nvPr>
                <p:ph idx="1"/>
                <p:custDataLst>
                  <p:tags r:id="rId4"/>
                </p:custDataLst>
              </p:nvPr>
            </p:nvSpPr>
            <p:spPr>
              <a:xfrm>
                <a:off x="581192" y="2102288"/>
                <a:ext cx="11029615" cy="4140767"/>
              </a:xfrm>
              <a:blipFill rotWithShape="0">
                <a:blip r:embed="rId5"/>
                <a:stretch>
                  <a:fillRect l="-829" t="-2356" r="-829"/>
                </a:stretch>
              </a:blipFill>
            </p:spPr>
            <p:txBody>
              <a:bodyPr/>
              <a:lstStyle/>
              <a:p>
                <a:r>
                  <a:rPr lang="fr-CA">
                    <a:noFill/>
                  </a:rPr>
                  <a:t> </a:t>
                </a:r>
              </a:p>
            </p:txBody>
          </p:sp>
        </mc:Fallback>
      </mc:AlternateContent>
    </p:spTree>
    <p:extLst>
      <p:ext uri="{BB962C8B-B14F-4D97-AF65-F5344CB8AC3E}">
        <p14:creationId xmlns:p14="http://schemas.microsoft.com/office/powerpoint/2010/main" val="1906697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7D127-9C70-A245-8CBB-6B1A723E9A3B}"/>
              </a:ext>
            </a:extLst>
          </p:cNvPr>
          <p:cNvSpPr>
            <a:spLocks noGrp="1"/>
          </p:cNvSpPr>
          <p:nvPr>
            <p:ph type="title"/>
            <p:custDataLst>
              <p:tags r:id="rId1"/>
            </p:custDataLst>
          </p:nvPr>
        </p:nvSpPr>
        <p:spPr/>
        <p:txBody>
          <a:bodyPr/>
          <a:lstStyle/>
          <a:p>
            <a:r>
              <a:rPr lang="fr-CA"/>
              <a:t>CONCEPTS MATHÉMATIQUES DE BASE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2C7A869-E30C-EE49-9F19-A49BD72C0D00}"/>
                  </a:ext>
                </a:extLst>
              </p:cNvPr>
              <p:cNvSpPr>
                <a:spLocks noGrp="1"/>
              </p:cNvSpPr>
              <p:nvPr>
                <p:ph idx="1"/>
                <p:custDataLst>
                  <p:tags r:id="rId2"/>
                </p:custDataLst>
              </p:nvPr>
            </p:nvSpPr>
            <p:spPr/>
            <p:txBody>
              <a:bodyPr>
                <a:normAutofit fontScale="92500"/>
              </a:bodyPr>
              <a:lstStyle/>
              <a:p>
                <a:r>
                  <a:rPr lang="fr-CA" dirty="0"/>
                  <a:t>Le </a:t>
                </a:r>
                <a:r>
                  <a:rPr lang="fr-CA" b="1" dirty="0"/>
                  <a:t>biais</a:t>
                </a:r>
                <a:r>
                  <a:rPr lang="fr-CA" dirty="0"/>
                  <a:t> d’une composante d’erreur est la moyenne de cette composante d’erreur si l’enquête est répétée plusieurs fois indépendamment et dans les mêmes conditions. Une estimation </a:t>
                </a:r>
                <a:r>
                  <a:rPr lang="fr-CA" b="1" dirty="0"/>
                  <a:t>sans biais</a:t>
                </a:r>
                <a:r>
                  <a:rPr lang="fr-CA" dirty="0"/>
                  <a:t> est une estimation pour laquelle le biais est nul. </a:t>
                </a:r>
              </a:p>
              <a:p>
                <a:endParaRPr lang="fr-CA" sz="500" dirty="0"/>
              </a:p>
              <a:p>
                <a:r>
                  <a:rPr lang="fr-CA" dirty="0"/>
                  <a:t>La </a:t>
                </a:r>
                <a:r>
                  <a:rPr lang="fr-CA" b="1" dirty="0"/>
                  <a:t>variabilité</a:t>
                </a:r>
                <a:r>
                  <a:rPr lang="fr-CA" dirty="0"/>
                  <a:t> d’une composante d’erreur est la mesure dans laquelle cette composante varierait par rapport à sa valeur moyenne dans le scénario idéal décrit ci-dessus. </a:t>
                </a:r>
              </a:p>
              <a:p>
                <a:endParaRPr lang="fr-CA" sz="500" dirty="0"/>
              </a:p>
              <a:p>
                <a:r>
                  <a:rPr lang="fr-CA" dirty="0"/>
                  <a:t>L’</a:t>
                </a:r>
                <a:r>
                  <a:rPr lang="fr-CA" b="1" dirty="0"/>
                  <a:t>erreur quadratique moyenne</a:t>
                </a:r>
                <a:r>
                  <a:rPr lang="fr-CA" dirty="0"/>
                  <a:t> d’une composante d’erreur est une mesure de sa taille :</a:t>
                </a:r>
              </a:p>
              <a:p>
                <a:pPr/>
                <a14:m>
                  <m:oMathPara xmlns:m="http://schemas.openxmlformats.org/officeDocument/2006/math">
                    <m:oMathParaPr>
                      <m:jc m:val="centerGroup"/>
                    </m:oMathParaPr>
                    <m:oMath xmlns:m="http://schemas.openxmlformats.org/officeDocument/2006/math">
                      <m:r>
                        <m:rPr>
                          <m:sty m:val="p"/>
                        </m:rPr>
                        <a:rPr lang="en-US">
                          <a:latin typeface="Cambria Math" panose="02040503050406030204" pitchFamily="18" charset="0"/>
                        </a:rPr>
                        <m:t>MSE</m:t>
                      </m:r>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d>
                      <m:r>
                        <a:rPr lang="en-US" i="1">
                          <a:latin typeface="Cambria Math" panose="02040503050406030204" pitchFamily="18" charset="0"/>
                        </a:rPr>
                        <m:t>=</m:t>
                      </m:r>
                      <m:r>
                        <m:rPr>
                          <m:nor/>
                        </m:rPr>
                        <a:rPr lang="en-US" dirty="0">
                          <a:latin typeface="Cambria Math" panose="02040503050406030204" pitchFamily="18" charset="0"/>
                        </a:rPr>
                        <m:t>V</m:t>
                      </m:r>
                      <m:d>
                        <m:dPr>
                          <m:ctrlPr>
                            <a:rPr lang="en-US" i="1" dirty="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d>
                      <m:r>
                        <a:rPr lang="en-US" i="1">
                          <a:latin typeface="Cambria Math" panose="02040503050406030204" pitchFamily="18" charset="0"/>
                        </a:rPr>
                        <m:t>+</m:t>
                      </m:r>
                      <m:sSup>
                        <m:sSupPr>
                          <m:ctrlPr>
                            <a:rPr lang="en-US" i="1">
                              <a:latin typeface="Cambria Math" panose="02040503050406030204" pitchFamily="18" charset="0"/>
                            </a:rPr>
                          </m:ctrlPr>
                        </m:sSupPr>
                        <m:e>
                          <m:r>
                            <m:rPr>
                              <m:nor/>
                            </m:rPr>
                            <a:rPr lang="en-US">
                              <a:latin typeface="Cambria Math" panose="02040503050406030204" pitchFamily="18" charset="0"/>
                            </a:rPr>
                            <m:t>Bias</m:t>
                          </m:r>
                        </m:e>
                        <m:sup>
                          <m:r>
                            <a:rPr lang="en-US" i="1">
                              <a:latin typeface="Cambria Math" panose="02040503050406030204" pitchFamily="18" charset="0"/>
                            </a:rPr>
                            <m:t>2</m:t>
                          </m:r>
                        </m:sup>
                      </m:sSup>
                      <m:d>
                        <m:dPr>
                          <m:ctrlPr>
                            <a:rPr lang="en-US" i="1" dirty="0">
                              <a:latin typeface="Cambria Math" panose="02040503050406030204" pitchFamily="18" charset="0"/>
                            </a:rPr>
                          </m:ctrlPr>
                        </m:dPr>
                        <m:e>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e>
                      </m:d>
                      <m:r>
                        <a:rPr lang="en-US" i="1">
                          <a:latin typeface="Cambria Math" panose="02040503050406030204" pitchFamily="18" charset="0"/>
                          <a:ea typeface="Cambria Math" panose="02040503050406030204" pitchFamily="18" charset="0"/>
                        </a:rPr>
                        <m:t>,</m:t>
                      </m:r>
                    </m:oMath>
                  </m:oMathPara>
                </a14:m>
                <a:endParaRPr lang="fr-CA" dirty="0"/>
              </a:p>
              <a:p>
                <a:r>
                  <a:rPr lang="fr-CA" dirty="0"/>
                  <a:t>Où </a:t>
                </a:r>
                <a14:m>
                  <m:oMath xmlns:m="http://schemas.openxmlformats.org/officeDocument/2006/math">
                    <m:acc>
                      <m:accPr>
                        <m:chr m:val="̂"/>
                        <m:ctrlPr>
                          <a:rPr lang="en-US" i="1">
                            <a:latin typeface="Cambria Math" panose="02040503050406030204" pitchFamily="18" charset="0"/>
                          </a:rPr>
                        </m:ctrlPr>
                      </m:accPr>
                      <m:e>
                        <m:r>
                          <a:rPr lang="en-US" i="1">
                            <a:latin typeface="Cambria Math" panose="02040503050406030204" pitchFamily="18" charset="0"/>
                            <a:ea typeface="Cambria Math" panose="02040503050406030204" pitchFamily="18" charset="0"/>
                          </a:rPr>
                          <m:t>𝛽</m:t>
                        </m:r>
                      </m:e>
                    </m:acc>
                  </m:oMath>
                </a14:m>
                <a:r>
                  <a:rPr lang="fr-CA" dirty="0"/>
                  <a:t> est un estimateur de </a:t>
                </a:r>
                <a14:m>
                  <m:oMath xmlns:m="http://schemas.openxmlformats.org/officeDocument/2006/math">
                    <m:r>
                      <a:rPr lang="en-US" i="1">
                        <a:latin typeface="Cambria Math" panose="02040503050406030204" pitchFamily="18" charset="0"/>
                        <a:ea typeface="Cambria Math" panose="02040503050406030204" pitchFamily="18" charset="0"/>
                      </a:rPr>
                      <m:t>𝛽</m:t>
                    </m:r>
                  </m:oMath>
                </a14:m>
                <a:r>
                  <a:rPr lang="fr-CA" dirty="0"/>
                  <a:t>.</a:t>
                </a:r>
              </a:p>
            </p:txBody>
          </p:sp>
        </mc:Choice>
        <mc:Fallback xmlns="">
          <p:sp>
            <p:nvSpPr>
              <p:cNvPr id="3" name="Content Placeholder 2">
                <a:extLst>
                  <a:ext uri="{FF2B5EF4-FFF2-40B4-BE49-F238E27FC236}">
                    <a16:creationId xmlns:a16="http://schemas.microsoft.com/office/drawing/2014/main" xmlns:a14="http://schemas.microsoft.com/office/drawing/2010/main" xmlns="" id="{E2C7A869-E30C-EE49-9F19-A49BD72C0D00}"/>
                  </a:ext>
                </a:extLst>
              </p:cNvPr>
              <p:cNvSpPr>
                <a:spLocks noGrp="1" noRot="1" noChangeAspect="1" noMove="1" noResize="1" noEditPoints="1" noAdjustHandles="1" noChangeArrowheads="1" noChangeShapeType="1" noTextEdit="1"/>
              </p:cNvSpPr>
              <p:nvPr>
                <p:ph idx="1"/>
                <p:custDataLst>
                  <p:tags r:id="rId4"/>
                </p:custDataLst>
              </p:nvPr>
            </p:nvSpPr>
            <p:spPr>
              <a:blipFill rotWithShape="0">
                <a:blip r:embed="rId5"/>
                <a:stretch>
                  <a:fillRect l="-718" r="-663"/>
                </a:stretch>
              </a:blipFill>
            </p:spPr>
            <p:txBody>
              <a:bodyPr/>
              <a:lstStyle/>
              <a:p>
                <a:r>
                  <a:rPr lang="fr-CA">
                    <a:noFill/>
                  </a:rPr>
                  <a:t> </a:t>
                </a:r>
              </a:p>
            </p:txBody>
          </p:sp>
        </mc:Fallback>
      </mc:AlternateContent>
    </p:spTree>
    <p:extLst>
      <p:ext uri="{BB962C8B-B14F-4D97-AF65-F5344CB8AC3E}">
        <p14:creationId xmlns:p14="http://schemas.microsoft.com/office/powerpoint/2010/main" val="4210406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F513F-92DC-5443-9BFD-7388229962E4}"/>
              </a:ext>
            </a:extLst>
          </p:cNvPr>
          <p:cNvSpPr>
            <a:spLocks noGrp="1"/>
          </p:cNvSpPr>
          <p:nvPr>
            <p:ph type="title"/>
            <p:custDataLst>
              <p:tags r:id="rId1"/>
            </p:custDataLst>
          </p:nvPr>
        </p:nvSpPr>
        <p:spPr/>
        <p:txBody>
          <a:bodyPr/>
          <a:lstStyle/>
          <a:p>
            <a:r>
              <a:rPr lang="fr-CA"/>
              <a:t>PLANS D’ÉCHANTILLONNAGE PROBABILISTE</a:t>
            </a:r>
          </a:p>
        </p:txBody>
      </p:sp>
      <p:sp>
        <p:nvSpPr>
          <p:cNvPr id="3" name="Content Placeholder 2">
            <a:extLst>
              <a:ext uri="{FF2B5EF4-FFF2-40B4-BE49-F238E27FC236}">
                <a16:creationId xmlns:a16="http://schemas.microsoft.com/office/drawing/2014/main" id="{636913C3-1631-684A-81C1-149887F0339E}"/>
              </a:ext>
            </a:extLst>
          </p:cNvPr>
          <p:cNvSpPr>
            <a:spLocks noGrp="1"/>
          </p:cNvSpPr>
          <p:nvPr>
            <p:ph idx="1"/>
            <p:custDataLst>
              <p:tags r:id="rId2"/>
            </p:custDataLst>
          </p:nvPr>
        </p:nvSpPr>
        <p:spPr/>
        <p:txBody>
          <a:bodyPr numCol="2">
            <a:normAutofit/>
          </a:bodyPr>
          <a:lstStyle/>
          <a:p>
            <a:r>
              <a:rPr lang="fr-CA" sz="2000" dirty="0"/>
              <a:t>Échantillonnage aléatoire simple (EAS)</a:t>
            </a:r>
          </a:p>
          <a:p>
            <a:r>
              <a:rPr lang="fr-CA" sz="2000" dirty="0"/>
              <a:t>Échantillonnage aléatoire stratifié</a:t>
            </a:r>
          </a:p>
          <a:p>
            <a:r>
              <a:rPr lang="fr-CA" sz="2000" dirty="0"/>
              <a:t>Échantillonnage systématique</a:t>
            </a:r>
          </a:p>
          <a:p>
            <a:r>
              <a:rPr lang="fr-CA" sz="2000" dirty="0"/>
              <a:t>Échantillonnage en grappes</a:t>
            </a:r>
          </a:p>
        </p:txBody>
      </p:sp>
      <p:sp>
        <p:nvSpPr>
          <p:cNvPr id="4" name="Content Placeholder 2">
            <a:extLst>
              <a:ext uri="{FF2B5EF4-FFF2-40B4-BE49-F238E27FC236}">
                <a16:creationId xmlns:a16="http://schemas.microsoft.com/office/drawing/2014/main" id="{C7AE77F4-1E1D-384C-9438-73EC3ED38576}"/>
              </a:ext>
            </a:extLst>
          </p:cNvPr>
          <p:cNvSpPr txBox="1">
            <a:spLocks/>
          </p:cNvSpPr>
          <p:nvPr>
            <p:custDataLst>
              <p:tags r:id="rId3"/>
            </p:custDataLst>
          </p:nvPr>
        </p:nvSpPr>
        <p:spPr>
          <a:xfrm>
            <a:off x="5492404" y="2294795"/>
            <a:ext cx="6118403" cy="4140767"/>
          </a:xfrm>
          <a:prstGeom prst="rect">
            <a:avLst/>
          </a:prstGeom>
        </p:spPr>
        <p:txBody>
          <a:bodyPr vert="horz" lIns="91440" tIns="45720" rIns="91440" bIns="45720" numCol="1" rtlCol="0" anchor="ctr">
            <a:noAutofit/>
          </a:bodyPr>
          <a:lstStyle>
            <a:lvl1pPr marL="0" indent="0" algn="just"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just"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fr-CA" sz="2000" dirty="0"/>
              <a:t>Échantillonnage avec probabilité proportionnelle à la taille (PPT)</a:t>
            </a:r>
          </a:p>
          <a:p>
            <a:r>
              <a:rPr lang="fr-CA" sz="2000" dirty="0"/>
              <a:t>Échantillonnage répété</a:t>
            </a:r>
          </a:p>
          <a:p>
            <a:r>
              <a:rPr lang="fr-CA" sz="2000" dirty="0"/>
              <a:t>Échantillonnage à plusieurs degrés</a:t>
            </a:r>
          </a:p>
          <a:p>
            <a:r>
              <a:rPr lang="fr-CA" sz="2000" dirty="0"/>
              <a:t>Échantillonnage à plusieurs phases</a:t>
            </a:r>
          </a:p>
        </p:txBody>
      </p:sp>
    </p:spTree>
    <p:extLst>
      <p:ext uri="{BB962C8B-B14F-4D97-AF65-F5344CB8AC3E}">
        <p14:creationId xmlns:p14="http://schemas.microsoft.com/office/powerpoint/2010/main" val="1357609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AUTRES EXEMPLES DE PLANS D’ÉCHANTILLONNAGE</a:t>
            </a:r>
          </a:p>
        </p:txBody>
      </p:sp>
      <p:pic>
        <p:nvPicPr>
          <p:cNvPr id="4" name="Content Placeholder 4"/>
          <p:cNvPicPr>
            <a:picLocks noGrp="1" noChangeAspect="1"/>
          </p:cNvPicPr>
          <p:nvPr>
            <p:ph sz="half" idx="4294967295"/>
            <p:custDataLst>
              <p:tags r:id="rId2"/>
            </p:custDataLst>
          </p:nvPr>
        </p:nvPicPr>
        <p:blipFill>
          <a:blip r:embed="rId11">
            <a:extLst>
              <a:ext uri="{28A0092B-C50C-407E-A947-70E740481C1C}">
                <a14:useLocalDpi xmlns:a14="http://schemas.microsoft.com/office/drawing/2010/main" val="0"/>
              </a:ext>
            </a:extLst>
          </a:blip>
          <a:stretch>
            <a:fillRect/>
          </a:stretch>
        </p:blipFill>
        <p:spPr>
          <a:xfrm>
            <a:off x="3400320" y="2315182"/>
            <a:ext cx="2576587" cy="2576587"/>
          </a:xfrm>
          <a:prstGeom prst="rect">
            <a:avLst/>
          </a:prstGeom>
        </p:spPr>
      </p:pic>
      <p:pic>
        <p:nvPicPr>
          <p:cNvPr id="5" name="Content Placeholder 4"/>
          <p:cNvPicPr>
            <a:picLocks noGrp="1" noChangeAspect="1"/>
          </p:cNvPicPr>
          <p:nvPr>
            <p:ph sz="half" idx="4294967295"/>
            <p:custDataLst>
              <p:tags r:id="rId3"/>
            </p:custDataLst>
          </p:nvPr>
        </p:nvPicPr>
        <p:blipFill>
          <a:blip r:embed="rId12">
            <a:extLst>
              <a:ext uri="{28A0092B-C50C-407E-A947-70E740481C1C}">
                <a14:useLocalDpi xmlns:a14="http://schemas.microsoft.com/office/drawing/2010/main" val="0"/>
              </a:ext>
            </a:extLst>
          </a:blip>
          <a:stretch>
            <a:fillRect/>
          </a:stretch>
        </p:blipFill>
        <p:spPr>
          <a:xfrm>
            <a:off x="581192" y="2313004"/>
            <a:ext cx="2580942" cy="2580942"/>
          </a:xfrm>
          <a:prstGeom prst="rect">
            <a:avLst/>
          </a:prstGeom>
        </p:spPr>
      </p:pic>
      <p:pic>
        <p:nvPicPr>
          <p:cNvPr id="6" name="Content Placeholder 4"/>
          <p:cNvPicPr>
            <a:picLocks noGrp="1" noChangeAspect="1"/>
          </p:cNvPicPr>
          <p:nvPr>
            <p:ph sz="half" idx="4294967295"/>
            <p:custDataLst>
              <p:tags r:id="rId4"/>
            </p:custDataLst>
          </p:nvPr>
        </p:nvPicPr>
        <p:blipFill>
          <a:blip r:embed="rId13">
            <a:extLst>
              <a:ext uri="{28A0092B-C50C-407E-A947-70E740481C1C}">
                <a14:useLocalDpi xmlns:a14="http://schemas.microsoft.com/office/drawing/2010/main" val="0"/>
              </a:ext>
            </a:extLst>
          </a:blip>
          <a:stretch>
            <a:fillRect/>
          </a:stretch>
        </p:blipFill>
        <p:spPr>
          <a:xfrm>
            <a:off x="9034221" y="2315182"/>
            <a:ext cx="2576587" cy="2576587"/>
          </a:xfrm>
          <a:prstGeom prst="rect">
            <a:avLst/>
          </a:prstGeom>
        </p:spPr>
      </p:pic>
      <p:pic>
        <p:nvPicPr>
          <p:cNvPr id="7" name="Content Placeholder 4"/>
          <p:cNvPicPr>
            <a:picLocks noGrp="1" noChangeAspect="1"/>
          </p:cNvPicPr>
          <p:nvPr>
            <p:ph sz="half" idx="4294967295"/>
            <p:custDataLst>
              <p:tags r:id="rId5"/>
            </p:custDataLst>
          </p:nvPr>
        </p:nvPicPr>
        <p:blipFill>
          <a:blip r:embed="rId14">
            <a:extLst>
              <a:ext uri="{28A0092B-C50C-407E-A947-70E740481C1C}">
                <a14:useLocalDpi xmlns:a14="http://schemas.microsoft.com/office/drawing/2010/main" val="0"/>
              </a:ext>
            </a:extLst>
          </a:blip>
          <a:stretch>
            <a:fillRect/>
          </a:stretch>
        </p:blipFill>
        <p:spPr>
          <a:xfrm>
            <a:off x="6215093" y="2313004"/>
            <a:ext cx="2580942" cy="2580942"/>
          </a:xfrm>
          <a:prstGeom prst="rect">
            <a:avLst/>
          </a:prstGeom>
        </p:spPr>
      </p:pic>
      <p:sp>
        <p:nvSpPr>
          <p:cNvPr id="8" name="Rectangle 7"/>
          <p:cNvSpPr/>
          <p:nvPr>
            <p:custDataLst>
              <p:tags r:id="rId6"/>
            </p:custDataLst>
          </p:nvPr>
        </p:nvSpPr>
        <p:spPr>
          <a:xfrm>
            <a:off x="581192" y="4891769"/>
            <a:ext cx="2580942" cy="369332"/>
          </a:xfrm>
          <a:prstGeom prst="rect">
            <a:avLst/>
          </a:prstGeom>
        </p:spPr>
        <p:txBody>
          <a:bodyPr wrap="square">
            <a:spAutoFit/>
          </a:bodyPr>
          <a:lstStyle/>
          <a:p>
            <a:pPr algn="ctr"/>
            <a:r>
              <a:rPr lang="fr-CA">
                <a:solidFill>
                  <a:schemeClr val="tx2"/>
                </a:solidFill>
                <a:latin typeface="Dagny OT" panose="020B0504020201020104" pitchFamily="34" charset="0"/>
              </a:rPr>
              <a:t>Échantillonnage en grappes</a:t>
            </a:r>
          </a:p>
        </p:txBody>
      </p:sp>
      <p:sp>
        <p:nvSpPr>
          <p:cNvPr id="9" name="Rectangle 8"/>
          <p:cNvSpPr/>
          <p:nvPr>
            <p:custDataLst>
              <p:tags r:id="rId7"/>
            </p:custDataLst>
          </p:nvPr>
        </p:nvSpPr>
        <p:spPr>
          <a:xfrm>
            <a:off x="3395965" y="4891769"/>
            <a:ext cx="2580942" cy="646331"/>
          </a:xfrm>
          <a:prstGeom prst="rect">
            <a:avLst/>
          </a:prstGeom>
        </p:spPr>
        <p:txBody>
          <a:bodyPr wrap="square">
            <a:spAutoFit/>
          </a:bodyPr>
          <a:lstStyle/>
          <a:p>
            <a:pPr algn="ctr"/>
            <a:r>
              <a:rPr lang="fr-CA">
                <a:solidFill>
                  <a:schemeClr val="tx2"/>
                </a:solidFill>
                <a:latin typeface="Dagny OT" panose="020B0504020201020104" pitchFamily="34" charset="0"/>
              </a:rPr>
              <a:t>Échantillonnage à plusieurs degrés</a:t>
            </a:r>
          </a:p>
        </p:txBody>
      </p:sp>
      <p:sp>
        <p:nvSpPr>
          <p:cNvPr id="10" name="Rectangle 9"/>
          <p:cNvSpPr/>
          <p:nvPr>
            <p:custDataLst>
              <p:tags r:id="rId8"/>
            </p:custDataLst>
          </p:nvPr>
        </p:nvSpPr>
        <p:spPr>
          <a:xfrm>
            <a:off x="6215093" y="4891768"/>
            <a:ext cx="2580942" cy="646331"/>
          </a:xfrm>
          <a:prstGeom prst="rect">
            <a:avLst/>
          </a:prstGeom>
        </p:spPr>
        <p:txBody>
          <a:bodyPr wrap="square">
            <a:spAutoFit/>
          </a:bodyPr>
          <a:lstStyle/>
          <a:p>
            <a:pPr algn="ctr"/>
            <a:r>
              <a:rPr lang="fr-CA">
                <a:solidFill>
                  <a:schemeClr val="tx2"/>
                </a:solidFill>
                <a:latin typeface="Dagny OT" panose="020B0504020201020104" pitchFamily="34" charset="0"/>
              </a:rPr>
              <a:t>Échantillonnage à plusieurs phases</a:t>
            </a:r>
          </a:p>
        </p:txBody>
      </p:sp>
      <p:sp>
        <p:nvSpPr>
          <p:cNvPr id="11" name="Rectangle 10"/>
          <p:cNvSpPr/>
          <p:nvPr>
            <p:custDataLst>
              <p:tags r:id="rId9"/>
            </p:custDataLst>
          </p:nvPr>
        </p:nvSpPr>
        <p:spPr>
          <a:xfrm>
            <a:off x="9029866" y="4891768"/>
            <a:ext cx="2580942" cy="646331"/>
          </a:xfrm>
          <a:prstGeom prst="rect">
            <a:avLst/>
          </a:prstGeom>
        </p:spPr>
        <p:txBody>
          <a:bodyPr wrap="square">
            <a:spAutoFit/>
          </a:bodyPr>
          <a:lstStyle/>
          <a:p>
            <a:pPr algn="ctr"/>
            <a:r>
              <a:rPr lang="fr-CA">
                <a:solidFill>
                  <a:schemeClr val="tx2"/>
                </a:solidFill>
                <a:latin typeface="Dagny OT" panose="020B0504020201020104" pitchFamily="34" charset="0"/>
              </a:rPr>
              <a:t>Échantillonnage répété</a:t>
            </a:r>
          </a:p>
        </p:txBody>
      </p:sp>
    </p:spTree>
    <p:extLst>
      <p:ext uri="{BB962C8B-B14F-4D97-AF65-F5344CB8AC3E}">
        <p14:creationId xmlns:p14="http://schemas.microsoft.com/office/powerpoint/2010/main" val="1691877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custDataLst>
              <p:tags r:id="rId1"/>
            </p:custDataLst>
          </p:nvPr>
        </p:nvSpPr>
        <p:spPr/>
        <p:txBody>
          <a:bodyPr/>
          <a:lstStyle/>
          <a:p>
            <a:r>
              <a:rPr lang="fr-CA" dirty="0"/>
              <a:t>API ET MOISSONNAGE DU WEB</a:t>
            </a:r>
          </a:p>
        </p:txBody>
      </p:sp>
      <p:sp>
        <p:nvSpPr>
          <p:cNvPr id="3" name="Text Placeholder 2">
            <a:extLst>
              <a:ext uri="{FF2B5EF4-FFF2-40B4-BE49-F238E27FC236}">
                <a16:creationId xmlns:a16="http://schemas.microsoft.com/office/drawing/2014/main" id="{4735C48B-72E0-D747-A26E-46BF4F98C7DC}"/>
              </a:ext>
            </a:extLst>
          </p:cNvPr>
          <p:cNvSpPr>
            <a:spLocks noGrp="1"/>
          </p:cNvSpPr>
          <p:nvPr>
            <p:ph type="body" idx="1"/>
            <p:custDataLst>
              <p:tags r:id="rId2"/>
            </p:custDataLst>
          </p:nvPr>
        </p:nvSpPr>
        <p:spPr/>
        <p:txBody>
          <a:bodyPr/>
          <a:lstStyle/>
          <a:p>
            <a:r>
              <a:rPr lang="fr-CA" dirty="0"/>
              <a:t>COLLECTE DES DONNÉES</a:t>
            </a:r>
          </a:p>
        </p:txBody>
      </p:sp>
      <p:sp>
        <p:nvSpPr>
          <p:cNvPr id="4" name="Rectangle 3">
            <a:extLst>
              <a:ext uri="{FF2B5EF4-FFF2-40B4-BE49-F238E27FC236}">
                <a16:creationId xmlns:a16="http://schemas.microsoft.com/office/drawing/2014/main" id="{061FE956-60D4-584A-BDEA-74E69C63273A}"/>
              </a:ext>
            </a:extLst>
          </p:cNvPr>
          <p:cNvSpPr/>
          <p:nvPr>
            <p:custDataLst>
              <p:tags r:id="rId3"/>
            </p:custDataLst>
          </p:nvPr>
        </p:nvSpPr>
        <p:spPr>
          <a:xfrm>
            <a:off x="1230084" y="5390716"/>
            <a:ext cx="9731829" cy="769441"/>
          </a:xfrm>
          <a:prstGeom prst="rect">
            <a:avLst/>
          </a:prstGeom>
        </p:spPr>
        <p:txBody>
          <a:bodyPr wrap="square">
            <a:spAutoFit/>
          </a:bodyPr>
          <a:lstStyle/>
          <a:p>
            <a:pPr algn="ctr"/>
            <a:r>
              <a:rPr lang="fr-CA" dirty="0">
                <a:solidFill>
                  <a:schemeClr val="bg1"/>
                </a:solidFill>
                <a:latin typeface="Dagny OT" panose="020B0504020201020104" pitchFamily="34" charset="0"/>
              </a:rPr>
              <a:t>« Les rues du Web sont pavées de données qui n’attendent que d'être recueillies. »</a:t>
            </a:r>
          </a:p>
          <a:p>
            <a:pPr algn="ctr"/>
            <a:endParaRPr lang="fr-CA" sz="1000" dirty="0">
              <a:solidFill>
                <a:schemeClr val="bg1"/>
              </a:solidFill>
              <a:latin typeface="Dagny OT" panose="020B0504020201020104" pitchFamily="34" charset="0"/>
              <a:ea typeface="Helvetica Light" charset="0"/>
              <a:cs typeface="Helvetica Light" charset="0"/>
            </a:endParaRPr>
          </a:p>
          <a:p>
            <a:pPr algn="r"/>
            <a:r>
              <a:rPr lang="fr-CA" sz="1400" dirty="0">
                <a:solidFill>
                  <a:schemeClr val="bg1"/>
                </a:solidFill>
                <a:latin typeface="Dagny OT" panose="020B0504020201020104" pitchFamily="34" charset="0"/>
              </a:rPr>
              <a:t>Munzart, Rubba, Meissner, Nyhuis, Automated Data Collection with R</a:t>
            </a:r>
          </a:p>
          <a:p>
            <a:pPr algn="r"/>
            <a:endParaRPr lang="fr-CA" sz="200" dirty="0">
              <a:solidFill>
                <a:schemeClr val="bg1"/>
              </a:solidFill>
              <a:latin typeface="Dagny OT" panose="020B0504020201020104" pitchFamily="34" charset="0"/>
              <a:ea typeface="Helvetica Light" charset="0"/>
              <a:cs typeface="Helvetica Light" charset="0"/>
            </a:endParaRPr>
          </a:p>
        </p:txBody>
      </p:sp>
    </p:spTree>
    <p:extLst>
      <p:ext uri="{BB962C8B-B14F-4D97-AF65-F5344CB8AC3E}">
        <p14:creationId xmlns:p14="http://schemas.microsoft.com/office/powerpoint/2010/main" val="2263785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custDataLst>
              <p:tags r:id="rId1"/>
            </p:custDataLst>
          </p:nvPr>
        </p:nvSpPr>
        <p:spPr/>
        <p:txBody>
          <a:bodyPr/>
          <a:lstStyle/>
          <a:p>
            <a:r>
              <a:rPr lang="fr-CA"/>
              <a:t>World Wide Web</a:t>
            </a:r>
            <a:r>
              <a:rPr lang="en-US"/>
              <a:t>	</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custDataLst>
              <p:tags r:id="rId2"/>
            </p:custDataLst>
          </p:nvPr>
        </p:nvSpPr>
        <p:spPr/>
        <p:txBody>
          <a:bodyPr>
            <a:normAutofit/>
          </a:bodyPr>
          <a:lstStyle/>
          <a:p>
            <a:pPr lvl="0" algn="just">
              <a:lnSpc>
                <a:spcPct val="120000"/>
              </a:lnSpc>
            </a:pPr>
            <a:r>
              <a:rPr lang="fr-CA" dirty="0"/>
              <a:t>Il fut un temps, assez récent, où tant la rareté des données que leur inaccessibilité constituaient un problème pour les chercheurs et les décideurs. Tel n’est </a:t>
            </a:r>
            <a:r>
              <a:rPr lang="fr-CA" b="1" dirty="0"/>
              <a:t>manifestement</a:t>
            </a:r>
            <a:r>
              <a:rPr lang="fr-CA" dirty="0"/>
              <a:t> plus le cas désormais. </a:t>
            </a:r>
          </a:p>
          <a:p>
            <a:pPr lvl="0" algn="just">
              <a:lnSpc>
                <a:spcPct val="120000"/>
              </a:lnSpc>
            </a:pPr>
            <a:endParaRPr lang="fr-CA" sz="500" dirty="0"/>
          </a:p>
          <a:p>
            <a:pPr lvl="0" algn="just">
              <a:lnSpc>
                <a:spcPct val="120000"/>
              </a:lnSpc>
            </a:pPr>
            <a:r>
              <a:rPr lang="fr-CA" dirty="0"/>
              <a:t>L’abondance des données présente son propre lot de problèmes particuliers :</a:t>
            </a:r>
          </a:p>
          <a:p>
            <a:pPr lvl="1" algn="just">
              <a:lnSpc>
                <a:spcPct val="120000"/>
              </a:lnSpc>
            </a:pPr>
            <a:r>
              <a:rPr lang="fr-CA" dirty="0"/>
              <a:t>des masses de données enchevêtrées</a:t>
            </a:r>
          </a:p>
          <a:p>
            <a:pPr lvl="1" algn="just">
              <a:lnSpc>
                <a:spcPct val="120000"/>
              </a:lnSpc>
            </a:pPr>
            <a:r>
              <a:rPr lang="fr-CA" dirty="0"/>
              <a:t>les méthodes classiques de collecte des données et les techniques usuelles d’analyse des données (en petites quantités) peuvent ne plus suffire aujourd’hui </a:t>
            </a:r>
          </a:p>
        </p:txBody>
      </p:sp>
    </p:spTree>
    <p:extLst>
      <p:ext uri="{BB962C8B-B14F-4D97-AF65-F5344CB8AC3E}">
        <p14:creationId xmlns:p14="http://schemas.microsoft.com/office/powerpoint/2010/main" val="3840692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normAutofit/>
          </a:bodyPr>
          <a:lstStyle/>
          <a:p>
            <a:r>
              <a:rPr lang="fr-CA" dirty="0"/>
              <a:t>Exemple de MOISSONNAGE du Web – Nouveau téléphone</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a:xfrm>
            <a:off x="581192" y="2014242"/>
            <a:ext cx="11029615" cy="4140767"/>
          </a:xfrm>
        </p:spPr>
        <p:txBody>
          <a:bodyPr>
            <a:noAutofit/>
          </a:bodyPr>
          <a:lstStyle/>
          <a:p>
            <a:pPr>
              <a:lnSpc>
                <a:spcPct val="100000"/>
              </a:lnSpc>
            </a:pPr>
            <a:r>
              <a:rPr lang="fr-CA" sz="2000" dirty="0"/>
              <a:t>Supposons que vous aimeriez savoir ce que la population pense d’un nouveau téléphone. Approche standard : étude de marché (p. ex. sondage téléphonique, système de récompenses, etc.).</a:t>
            </a:r>
          </a:p>
          <a:p>
            <a:pPr>
              <a:lnSpc>
                <a:spcPct val="100000"/>
              </a:lnSpc>
            </a:pPr>
            <a:endParaRPr lang="fr-CA" sz="400" dirty="0"/>
          </a:p>
          <a:p>
            <a:pPr>
              <a:lnSpc>
                <a:spcPct val="100000"/>
              </a:lnSpc>
            </a:pPr>
            <a:r>
              <a:rPr lang="fr-CA" sz="2000" b="1" dirty="0"/>
              <a:t>Pièges :</a:t>
            </a:r>
          </a:p>
          <a:p>
            <a:pPr lvl="1">
              <a:lnSpc>
                <a:spcPct val="100000"/>
              </a:lnSpc>
            </a:pPr>
            <a:r>
              <a:rPr lang="fr-CA" sz="1800" dirty="0"/>
              <a:t>échantillon non représentatif : il se pourrait que l’échantillon sélectionné ne représente pas la population visée</a:t>
            </a:r>
          </a:p>
          <a:p>
            <a:pPr lvl="1">
              <a:lnSpc>
                <a:spcPct val="100000"/>
              </a:lnSpc>
            </a:pPr>
            <a:r>
              <a:rPr lang="fr-CA" sz="1800" dirty="0"/>
              <a:t>non-réponse systématique : les personnes qui n’aiment pas les sondages téléphoniques pourraient être moins (ou plus) portées à ne pas aimer le nouveau téléphone  </a:t>
            </a:r>
          </a:p>
          <a:p>
            <a:pPr lvl="1">
              <a:lnSpc>
                <a:spcPct val="100000"/>
              </a:lnSpc>
            </a:pPr>
            <a:r>
              <a:rPr lang="fr-CA" sz="1800" dirty="0"/>
              <a:t>erreur de couverture : à titre d’exemple, il serait impossible de joindre les personnes qui ne disposeraient pas d’un téléphone filaire</a:t>
            </a:r>
          </a:p>
          <a:p>
            <a:pPr lvl="1">
              <a:lnSpc>
                <a:spcPct val="100000"/>
              </a:lnSpc>
            </a:pPr>
            <a:r>
              <a:rPr lang="fr-CA" sz="1800" dirty="0"/>
              <a:t>erreur de mesure : les questions du sondage fournissent-elles des renseignements convenant au problème posé? </a:t>
            </a:r>
          </a:p>
        </p:txBody>
      </p:sp>
    </p:spTree>
    <p:extLst>
      <p:ext uri="{BB962C8B-B14F-4D97-AF65-F5344CB8AC3E}">
        <p14:creationId xmlns:p14="http://schemas.microsoft.com/office/powerpoint/2010/main" val="3871420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3AA1D1-F329-461F-AA90-83EFB3E8A498}"/>
              </a:ext>
            </a:extLst>
          </p:cNvPr>
          <p:cNvSpPr>
            <a:spLocks noGrp="1"/>
          </p:cNvSpPr>
          <p:nvPr>
            <p:ph type="title"/>
            <p:custDataLst>
              <p:tags r:id="rId1"/>
            </p:custDataLst>
          </p:nvPr>
        </p:nvSpPr>
        <p:spPr/>
        <p:txBody>
          <a:bodyPr/>
          <a:lstStyle/>
          <a:p>
            <a:r>
              <a:rPr lang="fr-CA"/>
              <a:t>L’objectif d’un plan d’étude et d’échantillonnage efficace</a:t>
            </a:r>
          </a:p>
        </p:txBody>
      </p:sp>
      <p:sp>
        <p:nvSpPr>
          <p:cNvPr id="5" name="Content Placeholder 4">
            <a:extLst>
              <a:ext uri="{FF2B5EF4-FFF2-40B4-BE49-F238E27FC236}">
                <a16:creationId xmlns:a16="http://schemas.microsoft.com/office/drawing/2014/main" id="{F5F52E70-00C2-4E50-9BD9-4B9729BA823D}"/>
              </a:ext>
            </a:extLst>
          </p:cNvPr>
          <p:cNvSpPr>
            <a:spLocks noGrp="1"/>
          </p:cNvSpPr>
          <p:nvPr>
            <p:ph idx="1"/>
            <p:custDataLst>
              <p:tags r:id="rId2"/>
            </p:custDataLst>
          </p:nvPr>
        </p:nvSpPr>
        <p:spPr/>
        <p:txBody>
          <a:bodyPr/>
          <a:lstStyle/>
          <a:p>
            <a:r>
              <a:rPr lang="fr-CA" dirty="0"/>
              <a:t>Nous recherchons des données de nature à :</a:t>
            </a:r>
          </a:p>
          <a:p>
            <a:pPr lvl="1"/>
            <a:r>
              <a:rPr lang="fr-CA" dirty="0"/>
              <a:t>donner un aperçu légitime de notre système d’intérêt</a:t>
            </a:r>
          </a:p>
          <a:p>
            <a:pPr lvl="1"/>
            <a:r>
              <a:rPr lang="fr-CA" dirty="0"/>
              <a:t>fournir des réponses correctes et précises aux questions pertinentes</a:t>
            </a:r>
          </a:p>
          <a:p>
            <a:pPr lvl="1"/>
            <a:r>
              <a:rPr lang="fr-CA" dirty="0"/>
              <a:t>soutenir la formulation de conclusions légitimes et valides, en permettant de nuancer ces conclusions en matière de portée et de précision</a:t>
            </a:r>
          </a:p>
          <a:p>
            <a:endParaRPr lang="fr-CA" sz="500" dirty="0"/>
          </a:p>
          <a:p>
            <a:r>
              <a:rPr lang="fr-CA" dirty="0"/>
              <a:t>Un tel processus commence par le </a:t>
            </a:r>
            <a:r>
              <a:rPr lang="fr-CA" b="1" dirty="0"/>
              <a:t>plan d’étude </a:t>
            </a:r>
            <a:r>
              <a:rPr lang="fr-CA" dirty="0"/>
              <a:t>– quelles données recueillir et comment les recueillir.</a:t>
            </a:r>
          </a:p>
        </p:txBody>
      </p:sp>
    </p:spTree>
    <p:extLst>
      <p:ext uri="{BB962C8B-B14F-4D97-AF65-F5344CB8AC3E}">
        <p14:creationId xmlns:p14="http://schemas.microsoft.com/office/powerpoint/2010/main" val="1902249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normAutofit/>
          </a:bodyPr>
          <a:lstStyle/>
          <a:p>
            <a:r>
              <a:rPr lang="fr-CA"/>
              <a:t>Qualité des données du Web – Nouveau téléphone</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p:txBody>
          <a:bodyPr>
            <a:noAutofit/>
          </a:bodyPr>
          <a:lstStyle/>
          <a:p>
            <a:pPr>
              <a:lnSpc>
                <a:spcPct val="100000"/>
              </a:lnSpc>
            </a:pPr>
            <a:r>
              <a:rPr lang="fr-CA" sz="2000" dirty="0"/>
              <a:t>Ces solutions peuvent être </a:t>
            </a:r>
            <a:r>
              <a:rPr lang="fr-CA" sz="2000" b="1" dirty="0"/>
              <a:t>onéreuses</a:t>
            </a:r>
            <a:r>
              <a:rPr lang="fr-CA" sz="2000" dirty="0"/>
              <a:t>, </a:t>
            </a:r>
            <a:r>
              <a:rPr lang="fr-CA" sz="2000" b="1" dirty="0"/>
              <a:t>chronophages</a:t>
            </a:r>
            <a:r>
              <a:rPr lang="fr-CA" sz="2000" dirty="0"/>
              <a:t>, </a:t>
            </a:r>
            <a:r>
              <a:rPr lang="fr-CA" sz="2000" b="1" dirty="0"/>
              <a:t>inefficaces</a:t>
            </a:r>
            <a:r>
              <a:rPr lang="fr-CA" sz="2000" dirty="0"/>
              <a:t>. </a:t>
            </a:r>
          </a:p>
          <a:p>
            <a:pPr>
              <a:lnSpc>
                <a:spcPct val="100000"/>
              </a:lnSpc>
            </a:pPr>
            <a:endParaRPr lang="fr-CA" sz="400" dirty="0"/>
          </a:p>
          <a:p>
            <a:pPr>
              <a:lnSpc>
                <a:spcPct val="100000"/>
              </a:lnSpc>
            </a:pPr>
            <a:r>
              <a:rPr lang="fr-CA" sz="2000" b="1" dirty="0"/>
              <a:t>Variables de substitution</a:t>
            </a:r>
            <a:r>
              <a:rPr lang="fr-CA" sz="2000" dirty="0"/>
              <a:t> – indicateurs qui sont étroitement reliés à la popularité du produit, sans mesurer directement celle-ci pour autant.</a:t>
            </a:r>
          </a:p>
          <a:p>
            <a:pPr>
              <a:lnSpc>
                <a:spcPct val="100000"/>
              </a:lnSpc>
            </a:pPr>
            <a:endParaRPr lang="fr-CA" sz="400" b="1" dirty="0"/>
          </a:p>
          <a:p>
            <a:pPr>
              <a:lnSpc>
                <a:spcPct val="100000"/>
              </a:lnSpc>
            </a:pPr>
            <a:r>
              <a:rPr lang="fr-CA" sz="2000" dirty="0"/>
              <a:t>Si la notion de</a:t>
            </a:r>
            <a:r>
              <a:rPr lang="fr-CA" sz="2000" b="1" dirty="0"/>
              <a:t> popularité</a:t>
            </a:r>
            <a:r>
              <a:rPr lang="fr-CA" sz="2000" dirty="0"/>
              <a:t> renvoie au fait que de grands groupes de gens préfèrent un produit par rapport à un produit concurrent, les statistiques de vente que l’on retrouve sur un site Web commercial pourraient constituer un substitut de la popularité. </a:t>
            </a:r>
          </a:p>
          <a:p>
            <a:pPr>
              <a:lnSpc>
                <a:spcPct val="100000"/>
              </a:lnSpc>
            </a:pPr>
            <a:endParaRPr lang="fr-CA" sz="400" dirty="0"/>
          </a:p>
          <a:p>
            <a:pPr>
              <a:lnSpc>
                <a:spcPct val="100000"/>
              </a:lnSpc>
            </a:pPr>
            <a:r>
              <a:rPr lang="fr-CA" sz="2000" dirty="0"/>
              <a:t>Les classements sur Amazon pourraient offrir une idée plus </a:t>
            </a:r>
            <a:r>
              <a:rPr lang="fr-CA" sz="2000" b="1" dirty="0"/>
              <a:t>complète</a:t>
            </a:r>
            <a:r>
              <a:rPr lang="fr-CA" sz="2000" dirty="0"/>
              <a:t> du marché des téléphones par rapport à ce que permettrait d’obtenir un sondage classique.</a:t>
            </a:r>
          </a:p>
        </p:txBody>
      </p:sp>
    </p:spTree>
    <p:extLst>
      <p:ext uri="{BB962C8B-B14F-4D97-AF65-F5344CB8AC3E}">
        <p14:creationId xmlns:p14="http://schemas.microsoft.com/office/powerpoint/2010/main" val="34198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lstStyle/>
          <a:p>
            <a:r>
              <a:rPr lang="fr-CA"/>
              <a:t>Problèmes potentiels – Nouveau téléphone</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p:txBody>
          <a:bodyPr>
            <a:normAutofit lnSpcReduction="10000"/>
          </a:bodyPr>
          <a:lstStyle/>
          <a:p>
            <a:pPr lvl="0">
              <a:lnSpc>
                <a:spcPct val="100000"/>
              </a:lnSpc>
            </a:pPr>
            <a:r>
              <a:rPr lang="fr-CA" b="1" dirty="0"/>
              <a:t>Représentativité </a:t>
            </a:r>
            <a:r>
              <a:rPr lang="fr-CA" dirty="0"/>
              <a:t>des</a:t>
            </a:r>
            <a:r>
              <a:rPr lang="fr-CA" b="1" dirty="0"/>
              <a:t> produits répertoriés</a:t>
            </a:r>
          </a:p>
          <a:p>
            <a:pPr lvl="1">
              <a:lnSpc>
                <a:spcPct val="100000"/>
              </a:lnSpc>
            </a:pPr>
            <a:r>
              <a:rPr lang="fr-CA" dirty="0"/>
              <a:t>Tous les téléphones sont-ils répertoriés? </a:t>
            </a:r>
          </a:p>
          <a:p>
            <a:pPr lvl="1">
              <a:lnSpc>
                <a:spcPct val="100000"/>
              </a:lnSpc>
            </a:pPr>
            <a:r>
              <a:rPr lang="fr-CA" dirty="0"/>
              <a:t>Si tel n’est pas le cas, est-ce parce que le site Web ne les vend pas? </a:t>
            </a:r>
          </a:p>
          <a:p>
            <a:pPr lvl="1">
              <a:lnSpc>
                <a:spcPct val="100000"/>
              </a:lnSpc>
            </a:pPr>
            <a:r>
              <a:rPr lang="fr-CA" dirty="0"/>
              <a:t>Y a-t-il une autre raison?</a:t>
            </a:r>
          </a:p>
          <a:p>
            <a:pPr lvl="0">
              <a:lnSpc>
                <a:spcPct val="100000"/>
              </a:lnSpc>
            </a:pPr>
            <a:endParaRPr lang="fr-CA" sz="200" i="1" dirty="0"/>
          </a:p>
          <a:p>
            <a:pPr lvl="0">
              <a:lnSpc>
                <a:spcPct val="100000"/>
              </a:lnSpc>
            </a:pPr>
            <a:r>
              <a:rPr lang="fr-CA" b="1" dirty="0"/>
              <a:t>Représentativité </a:t>
            </a:r>
            <a:r>
              <a:rPr lang="fr-CA" dirty="0"/>
              <a:t>des </a:t>
            </a:r>
            <a:r>
              <a:rPr lang="fr-CA" b="1" dirty="0"/>
              <a:t>clients</a:t>
            </a:r>
          </a:p>
          <a:p>
            <a:pPr lvl="1">
              <a:lnSpc>
                <a:spcPct val="100000"/>
              </a:lnSpc>
            </a:pPr>
            <a:r>
              <a:rPr lang="fr-CA" dirty="0"/>
              <a:t>Certains groupes spécifiques achètent-ils/n’achètent-ils pas de produits en ligne?</a:t>
            </a:r>
          </a:p>
          <a:p>
            <a:pPr lvl="1">
              <a:lnSpc>
                <a:spcPct val="100000"/>
              </a:lnSpc>
            </a:pPr>
            <a:r>
              <a:rPr lang="fr-CA" dirty="0"/>
              <a:t>Certains groupes spécifiques achètent-ils sur des sites spécifiques?</a:t>
            </a:r>
          </a:p>
          <a:p>
            <a:pPr lvl="1">
              <a:lnSpc>
                <a:spcPct val="100000"/>
              </a:lnSpc>
            </a:pPr>
            <a:r>
              <a:rPr lang="fr-CA" dirty="0"/>
              <a:t>Certains groupes spécifiques laissent-ils ou non des commentaires? </a:t>
            </a:r>
          </a:p>
          <a:p>
            <a:pPr>
              <a:lnSpc>
                <a:spcPct val="100000"/>
              </a:lnSpc>
            </a:pPr>
            <a:endParaRPr lang="fr-CA" sz="200" dirty="0"/>
          </a:p>
          <a:p>
            <a:pPr>
              <a:lnSpc>
                <a:spcPct val="100000"/>
              </a:lnSpc>
            </a:pPr>
            <a:r>
              <a:rPr lang="fr-CA" b="1" dirty="0"/>
              <a:t>Honnêteté</a:t>
            </a:r>
            <a:r>
              <a:rPr lang="fr-CA" dirty="0"/>
              <a:t> des clients et </a:t>
            </a:r>
            <a:r>
              <a:rPr lang="fr-CA" b="1" dirty="0"/>
              <a:t>crédibilité</a:t>
            </a:r>
            <a:r>
              <a:rPr lang="fr-CA" dirty="0"/>
              <a:t> des commentaires. </a:t>
            </a:r>
          </a:p>
        </p:txBody>
      </p:sp>
    </p:spTree>
    <p:extLst>
      <p:ext uri="{BB962C8B-B14F-4D97-AF65-F5344CB8AC3E}">
        <p14:creationId xmlns:p14="http://schemas.microsoft.com/office/powerpoint/2010/main" val="377399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custDataLst>
              <p:tags r:id="rId1"/>
            </p:custDataLst>
          </p:nvPr>
        </p:nvSpPr>
        <p:spPr/>
        <p:txBody>
          <a:bodyPr>
            <a:normAutofit/>
          </a:bodyPr>
          <a:lstStyle/>
          <a:p>
            <a:r>
              <a:rPr lang="fr-CA" dirty="0"/>
              <a:t>Le moissonnage du Web est-il légal?</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custDataLst>
              <p:tags r:id="rId2"/>
            </p:custDataLst>
          </p:nvPr>
        </p:nvSpPr>
        <p:spPr/>
        <p:txBody>
          <a:bodyPr>
            <a:normAutofit fontScale="92500" lnSpcReduction="10000"/>
          </a:bodyPr>
          <a:lstStyle/>
          <a:p>
            <a:pPr>
              <a:lnSpc>
                <a:spcPct val="110000"/>
              </a:lnSpc>
            </a:pPr>
            <a:r>
              <a:rPr lang="fr-CA" b="1" dirty="0"/>
              <a:t>Qu’est-ce qu’une araignée?</a:t>
            </a:r>
            <a:r>
              <a:rPr lang="fr-CA" dirty="0"/>
              <a:t>  </a:t>
            </a:r>
          </a:p>
          <a:p>
            <a:pPr lvl="1">
              <a:lnSpc>
                <a:spcPct val="110000"/>
              </a:lnSpc>
            </a:pPr>
            <a:r>
              <a:rPr lang="fr-CA" dirty="0"/>
              <a:t>Il s’agit d’un programme qui parcourt ou arpente le Web pour en extraire de l’information rapidement</a:t>
            </a:r>
          </a:p>
          <a:p>
            <a:pPr lvl="1">
              <a:lnSpc>
                <a:spcPct val="110000"/>
              </a:lnSpc>
            </a:pPr>
            <a:r>
              <a:rPr lang="fr-CA" dirty="0"/>
              <a:t>L’araignée, ou programme collecteur, saute d’une page à l’autre, en en extrayant l’intégralité du contenu</a:t>
            </a:r>
          </a:p>
          <a:p>
            <a:pPr>
              <a:lnSpc>
                <a:spcPct val="110000"/>
              </a:lnSpc>
            </a:pPr>
            <a:endParaRPr lang="fr-CA" sz="500" b="1" dirty="0"/>
          </a:p>
          <a:p>
            <a:pPr>
              <a:lnSpc>
                <a:spcPct val="110000"/>
              </a:lnSpc>
            </a:pPr>
            <a:r>
              <a:rPr lang="fr-CA" dirty="0"/>
              <a:t>Le </a:t>
            </a:r>
            <a:r>
              <a:rPr lang="fr-CA" b="1" dirty="0"/>
              <a:t>moissonnage</a:t>
            </a:r>
            <a:r>
              <a:rPr lang="fr-CA" dirty="0"/>
              <a:t> consiste à extraire de l’information spécifique de sites Web spécifiques (c’est le but) : en quoi ces méthodes sont-elles </a:t>
            </a:r>
            <a:r>
              <a:rPr lang="fr-CA" b="1" dirty="0"/>
              <a:t>différentes</a:t>
            </a:r>
            <a:r>
              <a:rPr lang="fr-CA" dirty="0"/>
              <a:t>?</a:t>
            </a:r>
          </a:p>
          <a:p>
            <a:pPr>
              <a:lnSpc>
                <a:spcPct val="110000"/>
              </a:lnSpc>
            </a:pPr>
            <a:endParaRPr lang="fr-CA" sz="500" dirty="0"/>
          </a:p>
          <a:p>
            <a:pPr>
              <a:lnSpc>
                <a:spcPct val="110000"/>
              </a:lnSpc>
            </a:pPr>
            <a:r>
              <a:rPr lang="fr-CA" dirty="0"/>
              <a:t>« Comme, fondamentalement, le moissonnage consiste à </a:t>
            </a:r>
            <a:r>
              <a:rPr lang="fr-CA" b="1" dirty="0"/>
              <a:t>copier</a:t>
            </a:r>
            <a:r>
              <a:rPr lang="fr-CA" dirty="0"/>
              <a:t> de l’information, l’une des revendications les plus évidentes à l’encontre des dispositifs de récupération de données tient à la violation du droit d’auteur. »</a:t>
            </a:r>
          </a:p>
        </p:txBody>
      </p:sp>
    </p:spTree>
    <p:extLst>
      <p:ext uri="{BB962C8B-B14F-4D97-AF65-F5344CB8AC3E}">
        <p14:creationId xmlns:p14="http://schemas.microsoft.com/office/powerpoint/2010/main" val="2881907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custDataLst>
              <p:tags r:id="rId1"/>
            </p:custDataLst>
          </p:nvPr>
        </p:nvSpPr>
        <p:spPr/>
        <p:txBody>
          <a:bodyPr>
            <a:normAutofit/>
          </a:bodyPr>
          <a:lstStyle/>
          <a:p>
            <a:r>
              <a:rPr lang="fr-CA" dirty="0"/>
              <a:t>Actions en justice – Moissonnage du Web </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custDataLst>
              <p:tags r:id="rId2"/>
            </p:custDataLst>
          </p:nvPr>
        </p:nvSpPr>
        <p:spPr/>
        <p:txBody>
          <a:bodyPr>
            <a:normAutofit fontScale="70000" lnSpcReduction="20000"/>
          </a:bodyPr>
          <a:lstStyle/>
          <a:p>
            <a:pPr>
              <a:lnSpc>
                <a:spcPct val="120000"/>
              </a:lnSpc>
            </a:pPr>
            <a:r>
              <a:rPr lang="fr-CA" sz="3100" b="1" dirty="0"/>
              <a:t>eBay c. Bidder’s Edge (BE)</a:t>
            </a:r>
          </a:p>
          <a:p>
            <a:pPr lvl="1">
              <a:lnSpc>
                <a:spcPct val="120000"/>
              </a:lnSpc>
            </a:pPr>
            <a:r>
              <a:rPr lang="fr-CA" sz="2600" dirty="0"/>
              <a:t>BE a eu recours à des programmes automatisés pour extraire de l’information de différents sites de vente aux enchères.  </a:t>
            </a:r>
          </a:p>
          <a:p>
            <a:pPr lvl="1">
              <a:lnSpc>
                <a:spcPct val="120000"/>
              </a:lnSpc>
            </a:pPr>
            <a:r>
              <a:rPr lang="fr-CA" sz="2600" dirty="0"/>
              <a:t>Les utilisateurs pouvaient consulter les listes sur la page Web de BE, plutôt que d’avoir à se rendre sur les différents sites de vente aux enchères. </a:t>
            </a:r>
          </a:p>
          <a:p>
            <a:pPr lvl="1">
              <a:lnSpc>
                <a:spcPct val="120000"/>
              </a:lnSpc>
            </a:pPr>
            <a:r>
              <a:rPr lang="fr-CA" sz="2600" dirty="0"/>
              <a:t>En 1999, BE a accédé aux sites d’eBay environ 100 000 fois par jour (1,53 % du nombre de requêtes, 1,1 % de l’ensemble des données transférées par eBay).</a:t>
            </a:r>
          </a:p>
          <a:p>
            <a:pPr lvl="1">
              <a:lnSpc>
                <a:spcPct val="120000"/>
              </a:lnSpc>
            </a:pPr>
            <a:r>
              <a:rPr lang="fr-CA" sz="2600" dirty="0"/>
              <a:t>eBay a réclamé des dommages-intérêts allant de 45 000 $ et 62 000 $, sur une période de 10 mois.</a:t>
            </a:r>
          </a:p>
          <a:p>
            <a:pPr lvl="1">
              <a:lnSpc>
                <a:spcPct val="120000"/>
              </a:lnSpc>
            </a:pPr>
            <a:r>
              <a:rPr lang="fr-CA" sz="2600" dirty="0"/>
              <a:t>BE n’a volé aucune information qui n’était pas déjà publique, mais l’augmentation du trafic a imposé une charge additionnelle aux serveurs d’eBay.</a:t>
            </a:r>
          </a:p>
          <a:p>
            <a:pPr lvl="1">
              <a:lnSpc>
                <a:spcPct val="120000"/>
              </a:lnSpc>
            </a:pPr>
            <a:r>
              <a:rPr lang="fr-CA" sz="2600" b="1" dirty="0"/>
              <a:t>Votre verdict?</a:t>
            </a:r>
          </a:p>
        </p:txBody>
      </p:sp>
    </p:spTree>
    <p:extLst>
      <p:ext uri="{BB962C8B-B14F-4D97-AF65-F5344CB8AC3E}">
        <p14:creationId xmlns:p14="http://schemas.microsoft.com/office/powerpoint/2010/main" val="2753418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Coopération amicale avec les API</a:t>
            </a:r>
          </a:p>
        </p:txBody>
      </p:sp>
      <p:sp>
        <p:nvSpPr>
          <p:cNvPr id="3" name="Content Placeholder 2"/>
          <p:cNvSpPr>
            <a:spLocks noGrp="1"/>
          </p:cNvSpPr>
          <p:nvPr>
            <p:ph idx="1"/>
            <p:custDataLst>
              <p:tags r:id="rId2"/>
            </p:custDataLst>
          </p:nvPr>
        </p:nvSpPr>
        <p:spPr/>
        <p:txBody>
          <a:bodyPr/>
          <a:lstStyle/>
          <a:p>
            <a:pPr indent="-228600">
              <a:lnSpc>
                <a:spcPct val="100000"/>
              </a:lnSpc>
            </a:pPr>
            <a:r>
              <a:rPr lang="fr-CA" dirty="0"/>
              <a:t>Qu’est-ce qu’une API? L’acronyme « API » signifie </a:t>
            </a:r>
            <a:r>
              <a:rPr lang="fr-CA" i="1" dirty="0"/>
              <a:t>application program interface</a:t>
            </a:r>
            <a:r>
              <a:rPr lang="fr-CA" dirty="0"/>
              <a:t>, ou interface de programmation d’applications, soit un ensemble de routines, de protocoles et d’outils pour la construction d’applications logicielles.  </a:t>
            </a:r>
          </a:p>
          <a:p>
            <a:pPr indent="-228600">
              <a:lnSpc>
                <a:spcPct val="100000"/>
              </a:lnSpc>
            </a:pPr>
            <a:endParaRPr lang="fr-CA" sz="500" dirty="0"/>
          </a:p>
          <a:p>
            <a:pPr indent="-228600">
              <a:lnSpc>
                <a:spcPct val="100000"/>
              </a:lnSpc>
            </a:pPr>
            <a:r>
              <a:rPr lang="fr-CA" dirty="0"/>
              <a:t>Plusieurs API restreignent l’utilisateur à un certain nombre d’appels d’API par jour (ou à d’autres formes de limites). </a:t>
            </a:r>
          </a:p>
          <a:p>
            <a:pPr indent="-228600">
              <a:lnSpc>
                <a:spcPct val="100000"/>
              </a:lnSpc>
            </a:pPr>
            <a:endParaRPr lang="fr-CA" sz="500" dirty="0"/>
          </a:p>
          <a:p>
            <a:pPr indent="-228600">
              <a:lnSpc>
                <a:spcPct val="100000"/>
              </a:lnSpc>
            </a:pPr>
            <a:r>
              <a:rPr lang="fr-CA" dirty="0"/>
              <a:t>Il importe de respecter ces limites.</a:t>
            </a:r>
          </a:p>
        </p:txBody>
      </p:sp>
    </p:spTree>
    <p:extLst>
      <p:ext uri="{BB962C8B-B14F-4D97-AF65-F5344CB8AC3E}">
        <p14:creationId xmlns:p14="http://schemas.microsoft.com/office/powerpoint/2010/main" val="4103941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DD5B842-DCD3-4B48-B78B-19F1ED680B98}"/>
              </a:ext>
            </a:extLst>
          </p:cNvPr>
          <p:cNvSpPr txBox="1"/>
          <p:nvPr>
            <p:custDataLst>
              <p:tags r:id="rId1"/>
            </p:custDataLst>
          </p:nvPr>
        </p:nvSpPr>
        <p:spPr>
          <a:xfrm>
            <a:off x="1667470" y="2613392"/>
            <a:ext cx="8857059" cy="461665"/>
          </a:xfrm>
          <a:prstGeom prst="rect">
            <a:avLst/>
          </a:prstGeom>
          <a:noFill/>
        </p:spPr>
        <p:txBody>
          <a:bodyPr wrap="square" rtlCol="0">
            <a:spAutoFit/>
          </a:bodyPr>
          <a:lstStyle/>
          <a:p>
            <a:pPr algn="ctr"/>
            <a:r>
              <a:rPr lang="fr-CA" sz="2400" b="1" dirty="0">
                <a:solidFill>
                  <a:schemeClr val="tx2"/>
                </a:solidFill>
                <a:latin typeface="Dagny OT" panose="020B0504020201020104" pitchFamily="34" charset="0"/>
              </a:rPr>
              <a:t>Matériel supplémentaire</a:t>
            </a:r>
            <a:endParaRPr lang="fr-CA" b="1" dirty="0">
              <a:solidFill>
                <a:schemeClr val="tx2"/>
              </a:solidFill>
              <a:latin typeface="Dagny OT" panose="020B0504020201020104" pitchFamily="34" charset="0"/>
              <a:ea typeface="Helvetica Light" charset="0"/>
              <a:cs typeface="Helvetica Light" charset="0"/>
            </a:endParaRPr>
          </a:p>
        </p:txBody>
      </p:sp>
    </p:spTree>
    <p:extLst>
      <p:ext uri="{BB962C8B-B14F-4D97-AF65-F5344CB8AC3E}">
        <p14:creationId xmlns:p14="http://schemas.microsoft.com/office/powerpoint/2010/main" val="3474392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custDataLst>
              <p:tags r:id="rId1"/>
            </p:custDataLst>
          </p:nvPr>
        </p:nvSpPr>
        <p:spPr/>
        <p:txBody>
          <a:bodyPr/>
          <a:lstStyle/>
          <a:p>
            <a:r>
              <a:rPr lang="fr-CA"/>
              <a:t>Pourquoi procède-t-on à la collecte automatisée des données?</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custDataLst>
              <p:tags r:id="rId2"/>
            </p:custDataLst>
          </p:nvPr>
        </p:nvSpPr>
        <p:spPr/>
        <p:txBody>
          <a:bodyPr numCol="1">
            <a:normAutofit fontScale="47500" lnSpcReduction="20000"/>
          </a:bodyPr>
          <a:lstStyle/>
          <a:p>
            <a:pPr>
              <a:lnSpc>
                <a:spcPct val="120000"/>
              </a:lnSpc>
              <a:spcBef>
                <a:spcPts val="0"/>
              </a:spcBef>
              <a:spcAft>
                <a:spcPts val="600"/>
              </a:spcAft>
            </a:pPr>
            <a:r>
              <a:rPr lang="fr-CA" sz="5100" b="1" dirty="0"/>
              <a:t>En ce qui concerne les données scientifiques sociales :</a:t>
            </a:r>
          </a:p>
          <a:p>
            <a:pPr lvl="1">
              <a:lnSpc>
                <a:spcPct val="120000"/>
              </a:lnSpc>
              <a:spcBef>
                <a:spcPts val="0"/>
              </a:spcBef>
              <a:spcAft>
                <a:spcPts val="600"/>
              </a:spcAft>
            </a:pPr>
            <a:r>
              <a:rPr lang="fr-CA" sz="4200" dirty="0"/>
              <a:t>caractère limité des ressources financières</a:t>
            </a:r>
          </a:p>
          <a:p>
            <a:pPr lvl="1">
              <a:lnSpc>
                <a:spcPct val="120000"/>
              </a:lnSpc>
              <a:spcBef>
                <a:spcPts val="0"/>
              </a:spcBef>
              <a:spcAft>
                <a:spcPts val="600"/>
              </a:spcAft>
            </a:pPr>
            <a:r>
              <a:rPr lang="fr-CA" sz="4200" dirty="0"/>
              <a:t>peu de temps ou de désir de recueillir les données manuellement</a:t>
            </a:r>
          </a:p>
          <a:p>
            <a:pPr lvl="1">
              <a:lnSpc>
                <a:spcPct val="120000"/>
              </a:lnSpc>
              <a:spcBef>
                <a:spcPts val="0"/>
              </a:spcBef>
              <a:spcAft>
                <a:spcPts val="600"/>
              </a:spcAft>
            </a:pPr>
            <a:r>
              <a:rPr lang="fr-CA" sz="4200" dirty="0"/>
              <a:t>désir de travailler avec des sources riches en données à jour et de grande qualité</a:t>
            </a:r>
          </a:p>
          <a:p>
            <a:pPr lvl="1">
              <a:lnSpc>
                <a:spcPct val="120000"/>
              </a:lnSpc>
              <a:spcBef>
                <a:spcPts val="0"/>
              </a:spcBef>
              <a:spcAft>
                <a:spcPts val="600"/>
              </a:spcAft>
            </a:pPr>
            <a:r>
              <a:rPr lang="fr-CA" sz="4200" dirty="0"/>
              <a:t>documenter le processus du début (collecte des données) à la fin (publication) de sorte qu’il puisse être reproduit</a:t>
            </a:r>
          </a:p>
          <a:p>
            <a:pPr>
              <a:lnSpc>
                <a:spcPct val="120000"/>
              </a:lnSpc>
              <a:spcBef>
                <a:spcPts val="0"/>
              </a:spcBef>
              <a:spcAft>
                <a:spcPts val="600"/>
              </a:spcAft>
            </a:pPr>
            <a:r>
              <a:rPr lang="fr-CA" sz="2100" dirty="0"/>
              <a:t> </a:t>
            </a:r>
          </a:p>
          <a:p>
            <a:pPr>
              <a:lnSpc>
                <a:spcPct val="120000"/>
              </a:lnSpc>
              <a:spcBef>
                <a:spcPts val="0"/>
              </a:spcBef>
              <a:spcAft>
                <a:spcPts val="600"/>
              </a:spcAft>
            </a:pPr>
            <a:r>
              <a:rPr lang="fr-CA" sz="5100" b="1" dirty="0"/>
              <a:t>Problèmes que pose la collecte manuelle :</a:t>
            </a:r>
          </a:p>
          <a:p>
            <a:pPr lvl="1">
              <a:lnSpc>
                <a:spcPct val="120000"/>
              </a:lnSpc>
              <a:spcBef>
                <a:spcPts val="0"/>
              </a:spcBef>
              <a:spcAft>
                <a:spcPts val="600"/>
              </a:spcAft>
            </a:pPr>
            <a:r>
              <a:rPr lang="fr-CA" sz="4200" dirty="0"/>
              <a:t>processus non reproductible</a:t>
            </a:r>
          </a:p>
          <a:p>
            <a:pPr lvl="1">
              <a:lnSpc>
                <a:spcPct val="120000"/>
              </a:lnSpc>
              <a:spcBef>
                <a:spcPts val="0"/>
              </a:spcBef>
              <a:spcAft>
                <a:spcPts val="600"/>
              </a:spcAft>
            </a:pPr>
            <a:r>
              <a:rPr lang="fr-CA" sz="4200" dirty="0"/>
              <a:t>présente des risques d’erreur en plus d’être lourd</a:t>
            </a:r>
          </a:p>
          <a:p>
            <a:pPr lvl="1">
              <a:lnSpc>
                <a:spcPct val="120000"/>
              </a:lnSpc>
              <a:spcBef>
                <a:spcPts val="0"/>
              </a:spcBef>
              <a:spcAft>
                <a:spcPts val="600"/>
              </a:spcAft>
            </a:pPr>
            <a:r>
              <a:rPr lang="fr-CA" sz="4200" dirty="0"/>
              <a:t>présente un risque plus élevé de « mourir d’ennui »</a:t>
            </a:r>
          </a:p>
        </p:txBody>
      </p:sp>
    </p:spTree>
    <p:extLst>
      <p:ext uri="{BB962C8B-B14F-4D97-AF65-F5344CB8AC3E}">
        <p14:creationId xmlns:p14="http://schemas.microsoft.com/office/powerpoint/2010/main" val="3036496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custDataLst>
              <p:tags r:id="rId1"/>
            </p:custDataLst>
          </p:nvPr>
        </p:nvSpPr>
        <p:spPr/>
        <p:txBody>
          <a:bodyPr/>
          <a:lstStyle/>
          <a:p>
            <a:r>
              <a:rPr lang="fr-CA" dirty="0"/>
              <a:t>Pourquoi </a:t>
            </a:r>
            <a:r>
              <a:rPr lang="fr-CA" dirty="0" err="1"/>
              <a:t>procÉDER</a:t>
            </a:r>
            <a:r>
              <a:rPr lang="fr-CA" dirty="0"/>
              <a:t> à la collecte automatisée des données?</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custDataLst>
              <p:tags r:id="rId2"/>
            </p:custDataLst>
          </p:nvPr>
        </p:nvSpPr>
        <p:spPr/>
        <p:txBody>
          <a:bodyPr numCol="1">
            <a:normAutofit/>
          </a:bodyPr>
          <a:lstStyle/>
          <a:p>
            <a:pPr>
              <a:lnSpc>
                <a:spcPct val="120000"/>
              </a:lnSpc>
              <a:spcBef>
                <a:spcPts val="0"/>
              </a:spcBef>
              <a:spcAft>
                <a:spcPts val="600"/>
              </a:spcAft>
            </a:pPr>
            <a:r>
              <a:rPr lang="fr-CA" sz="2600" b="1" dirty="0"/>
              <a:t>Avantages des solutions fondées sur un programme :</a:t>
            </a:r>
          </a:p>
          <a:p>
            <a:pPr lvl="1">
              <a:lnSpc>
                <a:spcPct val="120000"/>
              </a:lnSpc>
              <a:spcBef>
                <a:spcPts val="0"/>
              </a:spcBef>
              <a:spcAft>
                <a:spcPts val="600"/>
              </a:spcAft>
            </a:pPr>
            <a:r>
              <a:rPr lang="fr-CA" sz="2200" dirty="0"/>
              <a:t>fiabilité</a:t>
            </a:r>
          </a:p>
          <a:p>
            <a:pPr lvl="1">
              <a:lnSpc>
                <a:spcPct val="120000"/>
              </a:lnSpc>
              <a:spcBef>
                <a:spcPts val="0"/>
              </a:spcBef>
              <a:spcAft>
                <a:spcPts val="600"/>
              </a:spcAft>
            </a:pPr>
            <a:r>
              <a:rPr lang="fr-CA" sz="2200" dirty="0"/>
              <a:t>reproductibilité</a:t>
            </a:r>
          </a:p>
          <a:p>
            <a:pPr lvl="1">
              <a:lnSpc>
                <a:spcPct val="120000"/>
              </a:lnSpc>
              <a:spcBef>
                <a:spcPts val="0"/>
              </a:spcBef>
              <a:spcAft>
                <a:spcPts val="600"/>
              </a:spcAft>
            </a:pPr>
            <a:r>
              <a:rPr lang="fr-CA" sz="2200" dirty="0"/>
              <a:t>rapidité</a:t>
            </a:r>
          </a:p>
          <a:p>
            <a:pPr lvl="1">
              <a:lnSpc>
                <a:spcPct val="120000"/>
              </a:lnSpc>
              <a:spcBef>
                <a:spcPts val="0"/>
              </a:spcBef>
              <a:spcAft>
                <a:spcPts val="600"/>
              </a:spcAft>
            </a:pPr>
            <a:r>
              <a:rPr lang="fr-CA" sz="2200" dirty="0"/>
              <a:t>groupe d’ensembles de données de meilleure qualité</a:t>
            </a:r>
          </a:p>
        </p:txBody>
      </p:sp>
    </p:spTree>
    <p:extLst>
      <p:ext uri="{BB962C8B-B14F-4D97-AF65-F5344CB8AC3E}">
        <p14:creationId xmlns:p14="http://schemas.microsoft.com/office/powerpoint/2010/main" val="222487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custDataLst>
              <p:tags r:id="rId1"/>
            </p:custDataLst>
          </p:nvPr>
        </p:nvSpPr>
        <p:spPr/>
        <p:txBody>
          <a:bodyPr/>
          <a:lstStyle/>
          <a:p>
            <a:r>
              <a:rPr lang="fr-CA"/>
              <a:t>Liste de vérification applicable à la collecte automatisée</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custDataLst>
              <p:tags r:id="rId2"/>
            </p:custDataLst>
          </p:nvPr>
        </p:nvSpPr>
        <p:spPr/>
        <p:txBody>
          <a:bodyPr>
            <a:normAutofit fontScale="47500" lnSpcReduction="20000"/>
          </a:bodyPr>
          <a:lstStyle/>
          <a:p>
            <a:pPr algn="just">
              <a:lnSpc>
                <a:spcPct val="120000"/>
              </a:lnSpc>
              <a:spcBef>
                <a:spcPts val="600"/>
              </a:spcBef>
            </a:pPr>
            <a:r>
              <a:rPr lang="fr-CA" sz="5100" dirty="0"/>
              <a:t>Le </a:t>
            </a:r>
            <a:r>
              <a:rPr lang="fr-CA" sz="5100" b="1" dirty="0"/>
              <a:t>moissonnage du Web </a:t>
            </a:r>
            <a:r>
              <a:rPr lang="fr-CA" sz="5100" dirty="0"/>
              <a:t>ou </a:t>
            </a:r>
            <a:r>
              <a:rPr lang="fr-CA" sz="5100" b="1" dirty="0"/>
              <a:t>le traitement de texte statistique  </a:t>
            </a:r>
            <a:r>
              <a:rPr lang="fr-CA" sz="5100" dirty="0"/>
              <a:t>(collecte automatisée ou semi-automatisée des données) est-il absolument nécessaire?</a:t>
            </a:r>
          </a:p>
          <a:p>
            <a:pPr algn="just">
              <a:lnSpc>
                <a:spcPct val="120000"/>
              </a:lnSpc>
              <a:spcBef>
                <a:spcPts val="600"/>
              </a:spcBef>
            </a:pPr>
            <a:r>
              <a:rPr lang="fr-CA" sz="2500" i="1" dirty="0"/>
              <a:t> </a:t>
            </a:r>
            <a:endParaRPr lang="fr-CA" sz="1300" dirty="0"/>
          </a:p>
          <a:p>
            <a:pPr algn="just">
              <a:lnSpc>
                <a:spcPct val="120000"/>
              </a:lnSpc>
              <a:spcBef>
                <a:spcPts val="600"/>
              </a:spcBef>
            </a:pPr>
            <a:r>
              <a:rPr lang="fr-CA" sz="5100" b="1" dirty="0"/>
              <a:t>Critères :</a:t>
            </a:r>
          </a:p>
          <a:p>
            <a:pPr lvl="1" algn="just">
              <a:lnSpc>
                <a:spcPct val="120000"/>
              </a:lnSpc>
              <a:spcBef>
                <a:spcPts val="600"/>
              </a:spcBef>
            </a:pPr>
            <a:r>
              <a:rPr lang="fr-CA" sz="4200" dirty="0"/>
              <a:t>Prévoyez-vous répéter l’opération de temps à autre, p. ex. pour mettre à jour votre base de données?</a:t>
            </a:r>
          </a:p>
          <a:p>
            <a:pPr lvl="1" algn="just">
              <a:lnSpc>
                <a:spcPct val="120000"/>
              </a:lnSpc>
              <a:spcBef>
                <a:spcPts val="600"/>
              </a:spcBef>
            </a:pPr>
            <a:r>
              <a:rPr lang="fr-CA" sz="4200" dirty="0"/>
              <a:t>Désirez-vous que d’autres puissent reproduire votre processus de collecte des données?</a:t>
            </a:r>
          </a:p>
          <a:p>
            <a:pPr lvl="1" algn="just">
              <a:lnSpc>
                <a:spcPct val="120000"/>
              </a:lnSpc>
              <a:spcBef>
                <a:spcPts val="600"/>
              </a:spcBef>
            </a:pPr>
            <a:r>
              <a:rPr lang="fr-CA" sz="4200" dirty="0"/>
              <a:t>Traitez-vous fréquemment avec des sources de données en ligne?</a:t>
            </a:r>
          </a:p>
          <a:p>
            <a:pPr lvl="1" algn="just">
              <a:lnSpc>
                <a:spcPct val="120000"/>
              </a:lnSpc>
              <a:spcBef>
                <a:spcPts val="600"/>
              </a:spcBef>
            </a:pPr>
            <a:r>
              <a:rPr lang="fr-CA" sz="4200" dirty="0"/>
              <a:t>La tâche est-elle non négligeable en termes de portée et de complexité?</a:t>
            </a:r>
          </a:p>
        </p:txBody>
      </p:sp>
    </p:spTree>
    <p:extLst>
      <p:ext uri="{BB962C8B-B14F-4D97-AF65-F5344CB8AC3E}">
        <p14:creationId xmlns:p14="http://schemas.microsoft.com/office/powerpoint/2010/main" val="3501695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custDataLst>
              <p:tags r:id="rId1"/>
            </p:custDataLst>
          </p:nvPr>
        </p:nvSpPr>
        <p:spPr/>
        <p:txBody>
          <a:bodyPr/>
          <a:lstStyle/>
          <a:p>
            <a:r>
              <a:rPr lang="fr-CA"/>
              <a:t>Liste de vérification applicable à la collecte automatisée</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custDataLst>
              <p:tags r:id="rId2"/>
            </p:custDataLst>
          </p:nvPr>
        </p:nvSpPr>
        <p:spPr/>
        <p:txBody>
          <a:bodyPr>
            <a:normAutofit fontScale="70000" lnSpcReduction="20000"/>
          </a:bodyPr>
          <a:lstStyle/>
          <a:p>
            <a:pPr algn="just">
              <a:lnSpc>
                <a:spcPct val="120000"/>
              </a:lnSpc>
              <a:spcBef>
                <a:spcPts val="600"/>
              </a:spcBef>
            </a:pPr>
            <a:r>
              <a:rPr lang="fr-CA" sz="2500" i="1" dirty="0"/>
              <a:t> </a:t>
            </a:r>
            <a:r>
              <a:rPr lang="fr-CA" sz="4400" b="1" dirty="0"/>
              <a:t>Critères :</a:t>
            </a:r>
            <a:r>
              <a:rPr lang="fr-CA" sz="4400" dirty="0"/>
              <a:t> (suite)</a:t>
            </a:r>
            <a:endParaRPr lang="fr-CA" sz="4400" b="1" dirty="0"/>
          </a:p>
          <a:p>
            <a:pPr lvl="1" algn="just">
              <a:lnSpc>
                <a:spcPct val="120000"/>
              </a:lnSpc>
              <a:spcBef>
                <a:spcPts val="600"/>
              </a:spcBef>
            </a:pPr>
            <a:r>
              <a:rPr lang="fr-CA" sz="3600" dirty="0"/>
              <a:t>Si la tâche peut être réalisée manuellement, n’avez-vous pas à votre disposition les ressources nécessaires pour laisser autrui faire le travail?</a:t>
            </a:r>
          </a:p>
          <a:p>
            <a:pPr lvl="1" algn="just">
              <a:lnSpc>
                <a:spcPct val="120000"/>
              </a:lnSpc>
              <a:spcBef>
                <a:spcPts val="600"/>
              </a:spcBef>
            </a:pPr>
            <a:r>
              <a:rPr lang="fr-CA" sz="3600" dirty="0"/>
              <a:t>Êtes-vous disposé à automatiser le processus au moyen de la programmation?</a:t>
            </a:r>
          </a:p>
          <a:p>
            <a:pPr algn="just">
              <a:lnSpc>
                <a:spcPct val="120000"/>
              </a:lnSpc>
              <a:spcBef>
                <a:spcPts val="600"/>
              </a:spcBef>
            </a:pPr>
            <a:r>
              <a:rPr lang="fr-CA" sz="2500" dirty="0"/>
              <a:t> </a:t>
            </a:r>
            <a:endParaRPr lang="fr-CA" sz="900" dirty="0"/>
          </a:p>
          <a:p>
            <a:pPr algn="just">
              <a:lnSpc>
                <a:spcPct val="120000"/>
              </a:lnSpc>
              <a:spcBef>
                <a:spcPts val="600"/>
              </a:spcBef>
            </a:pPr>
            <a:r>
              <a:rPr lang="fr-CA" sz="4400" dirty="0"/>
              <a:t>Si la plupart des réponses sont données par l’affirmative, une méthode automatisée pourrait être la voie à suivre.</a:t>
            </a:r>
          </a:p>
          <a:p>
            <a:endParaRPr lang="fr-CA" dirty="0"/>
          </a:p>
        </p:txBody>
      </p:sp>
    </p:spTree>
    <p:extLst>
      <p:ext uri="{BB962C8B-B14F-4D97-AF65-F5344CB8AC3E}">
        <p14:creationId xmlns:p14="http://schemas.microsoft.com/office/powerpoint/2010/main" val="3310552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66068B5-BAC8-4EB5-A514-00DCF2BC34B0}"/>
              </a:ext>
            </a:extLst>
          </p:cNvPr>
          <p:cNvSpPr>
            <a:spLocks noGrp="1"/>
          </p:cNvSpPr>
          <p:nvPr>
            <p:ph idx="4294967295"/>
            <p:custDataLst>
              <p:tags r:id="rId1"/>
            </p:custDataLst>
          </p:nvPr>
        </p:nvSpPr>
        <p:spPr>
          <a:xfrm>
            <a:off x="543697" y="1716088"/>
            <a:ext cx="11067278" cy="4140200"/>
          </a:xfrm>
        </p:spPr>
        <p:txBody>
          <a:bodyPr>
            <a:normAutofit/>
          </a:bodyPr>
          <a:lstStyle/>
          <a:p>
            <a:pPr algn="ctr" fontAlgn="base"/>
            <a:r>
              <a:rPr lang="fr-CA" dirty="0"/>
              <a:t>« À l’aide d’un appareil d’imagerie par résonance magnétique (IRM), un diplômé de Dartmouth a étudié l’activité cérébrale d’un saumon lorsqu’on lui montrait des photographies et qu’on lui posait des questions. L’aspect le plus intéressant de cette recherche, ce n’est pas qu’on ait étudié un saumon, mais que ce saumon était mort. Hé oui! On a acheté un saumon mort au marché local, on l’a placé dans un appareil d’IRM, et on a observé certains schémas. Il y avait inévitablement des schémas, mais ils étaient invariablement dénués de sens. » </a:t>
            </a:r>
          </a:p>
        </p:txBody>
      </p:sp>
      <p:sp>
        <p:nvSpPr>
          <p:cNvPr id="3" name="TextBox 2">
            <a:extLst>
              <a:ext uri="{FF2B5EF4-FFF2-40B4-BE49-F238E27FC236}">
                <a16:creationId xmlns:a16="http://schemas.microsoft.com/office/drawing/2014/main" id="{BE7DFC35-813C-F143-B353-0D9C51AD5025}"/>
              </a:ext>
            </a:extLst>
          </p:cNvPr>
          <p:cNvSpPr txBox="1"/>
          <p:nvPr>
            <p:custDataLst>
              <p:tags r:id="rId2"/>
            </p:custDataLst>
          </p:nvPr>
        </p:nvSpPr>
        <p:spPr>
          <a:xfrm>
            <a:off x="3979718" y="0"/>
            <a:ext cx="8212282" cy="369332"/>
          </a:xfrm>
          <a:prstGeom prst="rect">
            <a:avLst/>
          </a:prstGeom>
          <a:noFill/>
        </p:spPr>
        <p:txBody>
          <a:bodyPr wrap="square" rtlCol="0">
            <a:spAutoFit/>
          </a:bodyPr>
          <a:lstStyle/>
          <a:p>
            <a:pPr algn="r"/>
            <a:r>
              <a:rPr lang="fr-CA" dirty="0">
                <a:solidFill>
                  <a:schemeClr val="tx2"/>
                </a:solidFill>
                <a:latin typeface="Dagny OT" panose="020B0504020201020104" pitchFamily="34" charset="77"/>
              </a:rPr>
              <a:t>[G. Smith, </a:t>
            </a:r>
            <a:r>
              <a:rPr lang="fr-CA" dirty="0">
                <a:latin typeface="Dagny OT" panose="020B0504020201020104" pitchFamily="34" charset="77"/>
                <a:hlinkClick r:id="rId4"/>
              </a:rPr>
              <a:t>The Exaggerated Promise of So-Called Unbiased Data Mining</a:t>
            </a:r>
            <a:r>
              <a:rPr lang="fr-CA" dirty="0">
                <a:solidFill>
                  <a:schemeClr val="tx2"/>
                </a:solidFill>
                <a:latin typeface="Dagny OT" panose="020B0504020201020104" pitchFamily="34" charset="77"/>
              </a:rPr>
              <a:t>]</a:t>
            </a:r>
          </a:p>
        </p:txBody>
      </p:sp>
    </p:spTree>
    <p:extLst>
      <p:ext uri="{BB962C8B-B14F-4D97-AF65-F5344CB8AC3E}">
        <p14:creationId xmlns:p14="http://schemas.microsoft.com/office/powerpoint/2010/main" val="4164139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custDataLst>
              <p:tags r:id="rId1"/>
            </p:custDataLst>
          </p:nvPr>
        </p:nvSpPr>
        <p:spPr/>
        <p:txBody>
          <a:bodyPr/>
          <a:lstStyle/>
          <a:p>
            <a:r>
              <a:rPr lang="fr-CA"/>
              <a:t>World Wide Web</a:t>
            </a:r>
            <a:r>
              <a:rPr lang="en-US"/>
              <a:t>	</a:t>
            </a:r>
          </a:p>
        </p:txBody>
      </p:sp>
      <p:sp>
        <p:nvSpPr>
          <p:cNvPr id="3" name="Content Placeholder 2">
            <a:extLst>
              <a:ext uri="{FF2B5EF4-FFF2-40B4-BE49-F238E27FC236}">
                <a16:creationId xmlns:a16="http://schemas.microsoft.com/office/drawing/2014/main" id="{1EF66B81-26C9-450A-B0E3-E0A31607EF48}"/>
              </a:ext>
            </a:extLst>
          </p:cNvPr>
          <p:cNvSpPr>
            <a:spLocks noGrp="1"/>
          </p:cNvSpPr>
          <p:nvPr>
            <p:ph idx="1"/>
            <p:custDataLst>
              <p:tags r:id="rId2"/>
            </p:custDataLst>
          </p:nvPr>
        </p:nvSpPr>
        <p:spPr/>
        <p:txBody>
          <a:bodyPr>
            <a:normAutofit/>
          </a:bodyPr>
          <a:lstStyle/>
          <a:p>
            <a:pPr lvl="0" algn="just">
              <a:lnSpc>
                <a:spcPct val="120000"/>
              </a:lnSpc>
            </a:pPr>
            <a:r>
              <a:rPr lang="fr-CA" dirty="0"/>
              <a:t>La façon dont nous </a:t>
            </a:r>
            <a:r>
              <a:rPr lang="fr-CA" b="1" dirty="0"/>
              <a:t>partageons</a:t>
            </a:r>
            <a:r>
              <a:rPr lang="fr-CA" dirty="0"/>
              <a:t>, </a:t>
            </a:r>
            <a:r>
              <a:rPr lang="fr-CA" b="1" dirty="0"/>
              <a:t>recueillons</a:t>
            </a:r>
            <a:r>
              <a:rPr lang="fr-CA" dirty="0"/>
              <a:t> et </a:t>
            </a:r>
            <a:r>
              <a:rPr lang="fr-CA" b="1" dirty="0"/>
              <a:t>publions</a:t>
            </a:r>
            <a:r>
              <a:rPr lang="fr-CA" dirty="0"/>
              <a:t> les données a changé au cours des dernières années, du fait de l’omniprésence du </a:t>
            </a:r>
            <a:r>
              <a:rPr lang="fr-CA" i="1" dirty="0"/>
              <a:t>World Wide Web </a:t>
            </a:r>
            <a:r>
              <a:rPr lang="fr-CA" dirty="0"/>
              <a:t>(WWW).</a:t>
            </a:r>
          </a:p>
          <a:p>
            <a:pPr lvl="0" algn="just">
              <a:lnSpc>
                <a:spcPct val="120000"/>
              </a:lnSpc>
            </a:pPr>
            <a:endParaRPr lang="fr-CA" sz="500" dirty="0"/>
          </a:p>
          <a:p>
            <a:pPr lvl="0" algn="just">
              <a:lnSpc>
                <a:spcPct val="120000"/>
              </a:lnSpc>
            </a:pPr>
            <a:r>
              <a:rPr lang="fr-CA" dirty="0"/>
              <a:t>Les </a:t>
            </a:r>
            <a:r>
              <a:rPr lang="fr-CA" b="1" dirty="0"/>
              <a:t>entreprises privées</a:t>
            </a:r>
            <a:r>
              <a:rPr lang="fr-CA" dirty="0"/>
              <a:t>, les </a:t>
            </a:r>
            <a:r>
              <a:rPr lang="fr-CA" b="1" dirty="0"/>
              <a:t>gouvernements</a:t>
            </a:r>
            <a:r>
              <a:rPr lang="fr-CA" dirty="0"/>
              <a:t> et les </a:t>
            </a:r>
            <a:r>
              <a:rPr lang="fr-CA" b="1" dirty="0"/>
              <a:t>utilisateurs individuels </a:t>
            </a:r>
            <a:r>
              <a:rPr lang="fr-CA" dirty="0"/>
              <a:t>publient et partagent toutes sortes de données et d’information.  </a:t>
            </a:r>
          </a:p>
          <a:p>
            <a:pPr lvl="0" algn="just">
              <a:lnSpc>
                <a:spcPct val="120000"/>
              </a:lnSpc>
            </a:pPr>
            <a:endParaRPr lang="fr-CA" sz="500" dirty="0"/>
          </a:p>
          <a:p>
            <a:pPr lvl="0" algn="just">
              <a:lnSpc>
                <a:spcPct val="120000"/>
              </a:lnSpc>
            </a:pPr>
            <a:r>
              <a:rPr lang="fr-CA" dirty="0"/>
              <a:t>À tout moment, de nouveaux canaux génèrent de vastes quantités de données sur le comportement humain.</a:t>
            </a:r>
          </a:p>
        </p:txBody>
      </p:sp>
    </p:spTree>
    <p:extLst>
      <p:ext uri="{BB962C8B-B14F-4D97-AF65-F5344CB8AC3E}">
        <p14:creationId xmlns:p14="http://schemas.microsoft.com/office/powerpoint/2010/main" val="803589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3D3FA-1596-43C4-A805-4CC4415F7BDD}"/>
              </a:ext>
            </a:extLst>
          </p:cNvPr>
          <p:cNvSpPr>
            <a:spLocks noGrp="1"/>
          </p:cNvSpPr>
          <p:nvPr>
            <p:ph type="title"/>
            <p:custDataLst>
              <p:tags r:id="rId1"/>
            </p:custDataLst>
          </p:nvPr>
        </p:nvSpPr>
        <p:spPr/>
        <p:txBody>
          <a:bodyPr/>
          <a:lstStyle/>
          <a:p>
            <a:r>
              <a:rPr lang="fr-CA"/>
              <a:t>Logiciel libre</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EF66B81-26C9-450A-B0E3-E0A31607EF48}"/>
                  </a:ext>
                </a:extLst>
              </p:cNvPr>
              <p:cNvSpPr>
                <a:spLocks noGrp="1"/>
              </p:cNvSpPr>
              <p:nvPr>
                <p:ph idx="1"/>
                <p:custDataLst>
                  <p:tags r:id="rId2"/>
                </p:custDataLst>
              </p:nvPr>
            </p:nvSpPr>
            <p:spPr/>
            <p:txBody>
              <a:bodyPr>
                <a:normAutofit lnSpcReduction="10000"/>
              </a:bodyPr>
              <a:lstStyle/>
              <a:p>
                <a:pPr lvl="0" algn="just">
                  <a:lnSpc>
                    <a:spcPct val="100000"/>
                  </a:lnSpc>
                </a:pPr>
                <a:r>
                  <a:rPr lang="fr-CA" dirty="0"/>
                  <a:t>Une autre tendance : </a:t>
                </a:r>
              </a:p>
              <a:p>
                <a:pPr lvl="1" algn="just">
                  <a:lnSpc>
                    <a:spcPct val="100000"/>
                  </a:lnSpc>
                </a:pPr>
                <a:r>
                  <a:rPr lang="fr-CA" dirty="0"/>
                  <a:t>la croissance, ainsi que la popularité et la puissance sans cesse plus grandes des </a:t>
                </a:r>
                <a:r>
                  <a:rPr lang="fr-CA" b="1" dirty="0"/>
                  <a:t>logiciels libres </a:t>
                </a:r>
                <a:r>
                  <a:rPr lang="fr-CA" dirty="0"/>
                  <a:t>(le code source peut être inspecté, modifié et amélioré par quiconque)  </a:t>
                </a:r>
              </a:p>
              <a:p>
                <a:pPr lvl="0" algn="just">
                  <a:lnSpc>
                    <a:spcPct val="100000"/>
                  </a:lnSpc>
                </a:pPr>
                <a:endParaRPr lang="fr-CA" sz="500" dirty="0"/>
              </a:p>
              <a:p>
                <a:pPr lvl="0" algn="just">
                  <a:lnSpc>
                    <a:spcPct val="100000"/>
                  </a:lnSpc>
                </a:pPr>
                <a:r>
                  <a:rPr lang="fr-CA" dirty="0"/>
                  <a:t>Aspect communautaire </a:t>
                </a:r>
                <a14:m>
                  <m:oMath xmlns:m="http://schemas.openxmlformats.org/officeDocument/2006/math">
                    <m:r>
                      <a:rPr lang="en-CA" i="1" dirty="0" smtClean="0">
                        <a:latin typeface="Cambria Math" panose="02040503050406030204" pitchFamily="18" charset="0"/>
                        <a:ea typeface="Cambria Math" panose="02040503050406030204" pitchFamily="18" charset="0"/>
                      </a:rPr>
                      <m:t>→</m:t>
                    </m:r>
                  </m:oMath>
                </a14:m>
                <a:r>
                  <a:rPr lang="fr-CA" dirty="0"/>
                  <a:t> évolution continue et amélioration constante</a:t>
                </a:r>
              </a:p>
              <a:p>
                <a:pPr lvl="0" algn="just">
                  <a:lnSpc>
                    <a:spcPct val="100000"/>
                  </a:lnSpc>
                </a:pPr>
                <a:endParaRPr lang="fr-CA" sz="500" dirty="0"/>
              </a:p>
              <a:p>
                <a:pPr lvl="0" algn="just">
                  <a:lnSpc>
                    <a:spcPct val="100000"/>
                  </a:lnSpc>
                </a:pPr>
                <a:r>
                  <a:rPr lang="fr-CA" dirty="0"/>
                  <a:t>Les logiciels </a:t>
                </a:r>
                <a:r>
                  <a:rPr lang="fr-CA" b="1" dirty="0"/>
                  <a:t>R</a:t>
                </a:r>
                <a:r>
                  <a:rPr lang="fr-CA" dirty="0"/>
                  <a:t> et </a:t>
                </a:r>
                <a:r>
                  <a:rPr lang="fr-CA" b="1" dirty="0"/>
                  <a:t>Python</a:t>
                </a:r>
                <a:r>
                  <a:rPr lang="fr-CA" dirty="0"/>
                  <a:t> sont des logiciels libres qui peuvent servir à des fins d’analyse de données dans le domaine des sciences sociales et dans d’autres domaines.</a:t>
                </a:r>
              </a:p>
              <a:p>
                <a:pPr lvl="0" algn="just">
                  <a:lnSpc>
                    <a:spcPct val="100000"/>
                  </a:lnSpc>
                </a:pPr>
                <a:endParaRPr lang="fr-CA" sz="500" dirty="0"/>
              </a:p>
              <a:p>
                <a:pPr lvl="0" algn="just">
                  <a:lnSpc>
                    <a:spcPct val="100000"/>
                  </a:lnSpc>
                </a:pPr>
                <a:r>
                  <a:rPr lang="fr-CA" dirty="0"/>
                  <a:t>Ils intègrent des </a:t>
                </a:r>
                <a:r>
                  <a:rPr lang="fr-CA" b="1" dirty="0"/>
                  <a:t>interfaces</a:t>
                </a:r>
                <a:r>
                  <a:rPr lang="fr-CA" dirty="0"/>
                  <a:t> avec d’autres langages de programmation et </a:t>
                </a:r>
                <a:r>
                  <a:rPr lang="fr-CA" b="1" dirty="0"/>
                  <a:t>solutions</a:t>
                </a:r>
                <a:r>
                  <a:rPr lang="fr-CA" dirty="0"/>
                  <a:t> logicielles.</a:t>
                </a:r>
              </a:p>
            </p:txBody>
          </p:sp>
        </mc:Choice>
        <mc:Fallback xmlns="">
          <p:sp>
            <p:nvSpPr>
              <p:cNvPr id="3" name="Content Placeholder 2">
                <a:extLst>
                  <a:ext uri="{FF2B5EF4-FFF2-40B4-BE49-F238E27FC236}">
                    <a16:creationId xmlns:a16="http://schemas.microsoft.com/office/drawing/2014/main" xmlns:a14="http://schemas.microsoft.com/office/drawing/2010/main" xmlns="" id="{1EF66B81-26C9-450A-B0E3-E0A31607EF48}"/>
                  </a:ext>
                </a:extLst>
              </p:cNvPr>
              <p:cNvSpPr>
                <a:spLocks noGrp="1" noRot="1" noChangeAspect="1" noMove="1" noResize="1" noEditPoints="1" noAdjustHandles="1" noChangeArrowheads="1" noChangeShapeType="1" noTextEdit="1"/>
              </p:cNvSpPr>
              <p:nvPr>
                <p:ph idx="1"/>
                <p:custDataLst>
                  <p:tags r:id="rId4"/>
                </p:custDataLst>
              </p:nvPr>
            </p:nvSpPr>
            <p:spPr>
              <a:blipFill rotWithShape="0">
                <a:blip r:embed="rId5"/>
                <a:stretch>
                  <a:fillRect l="-829" t="-442" r="-829" b="-1915"/>
                </a:stretch>
              </a:blipFill>
            </p:spPr>
            <p:txBody>
              <a:bodyPr/>
              <a:lstStyle/>
              <a:p>
                <a:r>
                  <a:rPr lang="fr-CA">
                    <a:noFill/>
                  </a:rPr>
                  <a:t> </a:t>
                </a:r>
              </a:p>
            </p:txBody>
          </p:sp>
        </mc:Fallback>
      </mc:AlternateContent>
    </p:spTree>
    <p:extLst>
      <p:ext uri="{BB962C8B-B14F-4D97-AF65-F5344CB8AC3E}">
        <p14:creationId xmlns:p14="http://schemas.microsoft.com/office/powerpoint/2010/main" val="3528763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lstStyle/>
          <a:p>
            <a:r>
              <a:rPr lang="fr-CA"/>
              <a:t>Nettoyage et traitement des données</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p:txBody>
          <a:bodyPr>
            <a:noAutofit/>
          </a:bodyPr>
          <a:lstStyle/>
          <a:p>
            <a:pPr>
              <a:lnSpc>
                <a:spcPct val="100000"/>
              </a:lnSpc>
            </a:pPr>
            <a:r>
              <a:rPr lang="fr-CA" dirty="0"/>
              <a:t>La collecte des données, en tant que telle, ne constitue que la pointe de l’iceberg. </a:t>
            </a:r>
          </a:p>
          <a:p>
            <a:pPr>
              <a:lnSpc>
                <a:spcPct val="100000"/>
              </a:lnSpc>
            </a:pPr>
            <a:endParaRPr lang="fr-CA" sz="500" dirty="0"/>
          </a:p>
          <a:p>
            <a:pPr>
              <a:lnSpc>
                <a:spcPct val="100000"/>
              </a:lnSpc>
            </a:pPr>
            <a:r>
              <a:rPr lang="fr-CA" dirty="0"/>
              <a:t>Le nettoyage ainsi que le traitement des données sont </a:t>
            </a:r>
            <a:r>
              <a:rPr lang="fr-CA" b="1" dirty="0"/>
              <a:t>essentiels </a:t>
            </a:r>
            <a:r>
              <a:rPr lang="fr-CA" dirty="0"/>
              <a:t>(en plus de nécessiter du temps).</a:t>
            </a:r>
          </a:p>
          <a:p>
            <a:pPr>
              <a:lnSpc>
                <a:spcPct val="100000"/>
              </a:lnSpc>
            </a:pPr>
            <a:endParaRPr lang="fr-CA" sz="500" dirty="0"/>
          </a:p>
          <a:p>
            <a:pPr>
              <a:lnSpc>
                <a:spcPct val="100000"/>
              </a:lnSpc>
            </a:pPr>
            <a:r>
              <a:rPr lang="fr-CA" b="1" dirty="0"/>
              <a:t>Tâches : </a:t>
            </a:r>
          </a:p>
          <a:p>
            <a:pPr lvl="1">
              <a:lnSpc>
                <a:spcPct val="100000"/>
              </a:lnSpc>
            </a:pPr>
            <a:r>
              <a:rPr lang="fr-CA" dirty="0"/>
              <a:t>Sélection des colonnes (variables) présentant de l’intérêt</a:t>
            </a:r>
          </a:p>
          <a:p>
            <a:pPr lvl="1">
              <a:lnSpc>
                <a:spcPct val="100000"/>
              </a:lnSpc>
            </a:pPr>
            <a:r>
              <a:rPr lang="fr-CA" dirty="0" err="1"/>
              <a:t>Réétiquetage</a:t>
            </a:r>
            <a:r>
              <a:rPr lang="fr-CA" dirty="0"/>
              <a:t> de ces colonnes </a:t>
            </a:r>
          </a:p>
          <a:p>
            <a:pPr lvl="1">
              <a:lnSpc>
                <a:spcPct val="100000"/>
              </a:lnSpc>
            </a:pPr>
            <a:r>
              <a:rPr lang="fr-CA" dirty="0"/>
              <a:t>Modification du type de données des colonnes de sorte que les données puissent être utilisées comme nous le souhaitons</a:t>
            </a:r>
          </a:p>
        </p:txBody>
      </p:sp>
    </p:spTree>
    <p:extLst>
      <p:ext uri="{BB962C8B-B14F-4D97-AF65-F5344CB8AC3E}">
        <p14:creationId xmlns:p14="http://schemas.microsoft.com/office/powerpoint/2010/main" val="4014311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lstStyle/>
          <a:p>
            <a:r>
              <a:rPr lang="fr-CA"/>
              <a:t>Nettoyage et traitement des données</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p:txBody>
          <a:bodyPr>
            <a:noAutofit/>
          </a:bodyPr>
          <a:lstStyle/>
          <a:p>
            <a:pPr>
              <a:lnSpc>
                <a:spcPct val="100000"/>
              </a:lnSpc>
            </a:pPr>
            <a:r>
              <a:rPr lang="fr-CA" b="1" dirty="0"/>
              <a:t>Tâches : </a:t>
            </a:r>
            <a:r>
              <a:rPr lang="fr-CA" dirty="0"/>
              <a:t>(suite)</a:t>
            </a:r>
          </a:p>
          <a:p>
            <a:pPr lvl="1">
              <a:lnSpc>
                <a:spcPct val="100000"/>
              </a:lnSpc>
            </a:pPr>
            <a:r>
              <a:rPr lang="fr-CA" dirty="0"/>
              <a:t>Édition et/ou extraction des données d’une colonne</a:t>
            </a:r>
          </a:p>
          <a:p>
            <a:pPr lvl="1">
              <a:lnSpc>
                <a:spcPct val="100000"/>
              </a:lnSpc>
            </a:pPr>
            <a:r>
              <a:rPr lang="fr-CA" dirty="0"/>
              <a:t>Décider comment gérer les données manquantes (ce qui peut être délicat) </a:t>
            </a:r>
          </a:p>
          <a:p>
            <a:pPr lvl="1">
              <a:lnSpc>
                <a:spcPct val="100000"/>
              </a:lnSpc>
            </a:pPr>
            <a:r>
              <a:rPr lang="fr-CA" dirty="0"/>
              <a:t>De multiples autres tâches, selon les données et leurs utilisations</a:t>
            </a:r>
          </a:p>
          <a:p>
            <a:pPr>
              <a:lnSpc>
                <a:spcPct val="100000"/>
              </a:lnSpc>
            </a:pPr>
            <a:endParaRPr lang="fr-CA" sz="500" dirty="0"/>
          </a:p>
          <a:p>
            <a:pPr>
              <a:lnSpc>
                <a:spcPct val="100000"/>
              </a:lnSpc>
            </a:pPr>
            <a:r>
              <a:rPr lang="fr-CA" dirty="0"/>
              <a:t>Certaines tâches peuvent être automatisées, d’autres non.</a:t>
            </a:r>
          </a:p>
        </p:txBody>
      </p:sp>
    </p:spTree>
    <p:extLst>
      <p:ext uri="{BB962C8B-B14F-4D97-AF65-F5344CB8AC3E}">
        <p14:creationId xmlns:p14="http://schemas.microsoft.com/office/powerpoint/2010/main" val="3039211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normAutofit/>
          </a:bodyPr>
          <a:lstStyle/>
          <a:p>
            <a:r>
              <a:rPr lang="fr-CA"/>
              <a:t>Questions au sujet de la qualité des données</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p:txBody>
          <a:bodyPr>
            <a:normAutofit lnSpcReduction="10000"/>
          </a:bodyPr>
          <a:lstStyle/>
          <a:p>
            <a:pPr marL="514350" lvl="0" indent="-514350">
              <a:lnSpc>
                <a:spcPct val="100000"/>
              </a:lnSpc>
              <a:buFont typeface="+mj-lt"/>
              <a:buAutoNum type="arabicPeriod"/>
            </a:pPr>
            <a:r>
              <a:rPr lang="fr-CA" dirty="0"/>
              <a:t>Quel type de données est le plus approprié pour répondre à vos questions?  </a:t>
            </a:r>
          </a:p>
          <a:p>
            <a:pPr marL="514350" lvl="0" indent="-514350">
              <a:lnSpc>
                <a:spcPct val="100000"/>
              </a:lnSpc>
              <a:buFont typeface="+mj-lt"/>
              <a:buAutoNum type="arabicPeriod"/>
            </a:pPr>
            <a:endParaRPr lang="fr-CA" sz="1000" dirty="0"/>
          </a:p>
          <a:p>
            <a:pPr marL="514350" lvl="0" indent="-514350">
              <a:lnSpc>
                <a:spcPct val="100000"/>
              </a:lnSpc>
              <a:buFont typeface="+mj-lt"/>
              <a:buAutoNum type="arabicPeriod"/>
            </a:pPr>
            <a:r>
              <a:rPr lang="fr-CA" dirty="0"/>
              <a:t>La qualité des données est-elle suffisamment élevée pour répondre à votre question?</a:t>
            </a:r>
          </a:p>
          <a:p>
            <a:pPr marL="514350" lvl="0" indent="-514350">
              <a:lnSpc>
                <a:spcPct val="100000"/>
              </a:lnSpc>
              <a:buFont typeface="+mj-lt"/>
              <a:buAutoNum type="arabicPeriod"/>
            </a:pPr>
            <a:endParaRPr lang="fr-CA" sz="1000" dirty="0"/>
          </a:p>
          <a:p>
            <a:pPr marL="514350" lvl="0" indent="-514350">
              <a:lnSpc>
                <a:spcPct val="100000"/>
              </a:lnSpc>
              <a:buFont typeface="+mj-lt"/>
              <a:buAutoNum type="arabicPeriod"/>
            </a:pPr>
            <a:r>
              <a:rPr lang="fr-CA" dirty="0"/>
              <a:t>L’information est-elle systématiquement déficiente?</a:t>
            </a:r>
          </a:p>
          <a:p>
            <a:pPr>
              <a:lnSpc>
                <a:spcPct val="100000"/>
              </a:lnSpc>
            </a:pPr>
            <a:endParaRPr lang="fr-CA" sz="1000" dirty="0"/>
          </a:p>
          <a:p>
            <a:pPr algn="ctr">
              <a:lnSpc>
                <a:spcPct val="100000"/>
              </a:lnSpc>
            </a:pPr>
            <a:r>
              <a:rPr lang="fr-CA" dirty="0"/>
              <a:t>______________________</a:t>
            </a:r>
          </a:p>
          <a:p>
            <a:pPr>
              <a:lnSpc>
                <a:spcPct val="100000"/>
              </a:lnSpc>
            </a:pPr>
            <a:endParaRPr lang="fr-CA" sz="1000" dirty="0"/>
          </a:p>
          <a:p>
            <a:pPr>
              <a:lnSpc>
                <a:spcPct val="100000"/>
              </a:lnSpc>
            </a:pPr>
            <a:r>
              <a:rPr lang="fr-CA" dirty="0"/>
              <a:t>Pouvez-vous parvenir à éviter la redoutée formule : « Eh bien, ce sont les meilleures données dont nous disposions… »?</a:t>
            </a:r>
          </a:p>
        </p:txBody>
      </p:sp>
    </p:spTree>
    <p:extLst>
      <p:ext uri="{BB962C8B-B14F-4D97-AF65-F5344CB8AC3E}">
        <p14:creationId xmlns:p14="http://schemas.microsoft.com/office/powerpoint/2010/main" val="1754400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lstStyle/>
          <a:p>
            <a:r>
              <a:rPr lang="fr-CA"/>
              <a:t>Qualité des données</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p:txBody>
          <a:bodyPr>
            <a:normAutofit fontScale="92500"/>
          </a:bodyPr>
          <a:lstStyle/>
          <a:p>
            <a:pPr lvl="0">
              <a:lnSpc>
                <a:spcPct val="100000"/>
              </a:lnSpc>
            </a:pPr>
            <a:r>
              <a:rPr lang="fr-CA" b="1" dirty="0"/>
              <a:t>Information de première main : </a:t>
            </a:r>
            <a:r>
              <a:rPr lang="fr-CA" dirty="0"/>
              <a:t>à titre d’exemple, un gazouillis ou un article de nouvelles.</a:t>
            </a:r>
          </a:p>
          <a:p>
            <a:pPr lvl="0">
              <a:lnSpc>
                <a:spcPct val="100000"/>
              </a:lnSpc>
            </a:pPr>
            <a:endParaRPr lang="fr-CA" sz="500" i="1" dirty="0"/>
          </a:p>
          <a:p>
            <a:pPr lvl="0" algn="just">
              <a:lnSpc>
                <a:spcPct val="100000"/>
              </a:lnSpc>
            </a:pPr>
            <a:r>
              <a:rPr lang="fr-CA" b="1" dirty="0"/>
              <a:t>Données de deuxième main : </a:t>
            </a:r>
            <a:r>
              <a:rPr lang="fr-CA" dirty="0"/>
              <a:t>données qui ont été copiées d’une source hors ligne ou extraites d’ailleurs.</a:t>
            </a:r>
          </a:p>
          <a:p>
            <a:pPr lvl="0">
              <a:lnSpc>
                <a:spcPct val="100000"/>
              </a:lnSpc>
            </a:pPr>
            <a:endParaRPr lang="fr-CA" sz="500" dirty="0"/>
          </a:p>
          <a:p>
            <a:pPr lvl="0" algn="just">
              <a:lnSpc>
                <a:spcPct val="100000"/>
              </a:lnSpc>
            </a:pPr>
            <a:r>
              <a:rPr lang="fr-CA" dirty="0"/>
              <a:t>Parfois, vous ne pouvez vous souvenir de la source des données ou retrouver celle-ci, lorsqu’il s’agit de données de deuxième main.  </a:t>
            </a:r>
          </a:p>
          <a:p>
            <a:pPr lvl="0">
              <a:lnSpc>
                <a:spcPct val="100000"/>
              </a:lnSpc>
            </a:pPr>
            <a:endParaRPr lang="fr-CA" sz="500" dirty="0"/>
          </a:p>
          <a:p>
            <a:pPr lvl="0">
              <a:lnSpc>
                <a:spcPct val="100000"/>
              </a:lnSpc>
            </a:pPr>
            <a:r>
              <a:rPr lang="fr-CA" dirty="0"/>
              <a:t>Convient-il tout de même de s’en servir? Cela dépend.</a:t>
            </a:r>
          </a:p>
          <a:p>
            <a:pPr lvl="0">
              <a:lnSpc>
                <a:spcPct val="100000"/>
              </a:lnSpc>
            </a:pPr>
            <a:endParaRPr lang="fr-CA" sz="500" i="1" dirty="0"/>
          </a:p>
          <a:p>
            <a:pPr lvl="0">
              <a:lnSpc>
                <a:spcPct val="100000"/>
              </a:lnSpc>
            </a:pPr>
            <a:r>
              <a:rPr lang="fr-CA" dirty="0"/>
              <a:t>La </a:t>
            </a:r>
            <a:r>
              <a:rPr lang="fr-CA" b="1" dirty="0"/>
              <a:t>validation croisée</a:t>
            </a:r>
            <a:r>
              <a:rPr lang="fr-CA" dirty="0"/>
              <a:t> constitue une procédure standard liée à l’utilisation de toute donnée secondaire.</a:t>
            </a:r>
          </a:p>
        </p:txBody>
      </p:sp>
    </p:spTree>
    <p:extLst>
      <p:ext uri="{BB962C8B-B14F-4D97-AF65-F5344CB8AC3E}">
        <p14:creationId xmlns:p14="http://schemas.microsoft.com/office/powerpoint/2010/main" val="584471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lstStyle/>
          <a:p>
            <a:r>
              <a:rPr lang="fr-CA" dirty="0"/>
              <a:t>Qualité des données et objectif de l’utilisateur </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p:txBody>
          <a:bodyPr/>
          <a:lstStyle/>
          <a:p>
            <a:pPr>
              <a:lnSpc>
                <a:spcPct val="100000"/>
              </a:lnSpc>
            </a:pPr>
            <a:r>
              <a:rPr lang="fr-CA" dirty="0"/>
              <a:t>La qualité des données est fonction de l’</a:t>
            </a:r>
            <a:r>
              <a:rPr lang="fr-CA" b="1" dirty="0"/>
              <a:t>utilisation</a:t>
            </a:r>
            <a:r>
              <a:rPr lang="fr-CA" dirty="0"/>
              <a:t>.  </a:t>
            </a:r>
          </a:p>
          <a:p>
            <a:pPr>
              <a:lnSpc>
                <a:spcPct val="100000"/>
              </a:lnSpc>
            </a:pPr>
            <a:endParaRPr lang="fr-CA" sz="500" dirty="0"/>
          </a:p>
          <a:p>
            <a:pPr>
              <a:lnSpc>
                <a:spcPct val="100000"/>
              </a:lnSpc>
            </a:pPr>
            <a:r>
              <a:rPr lang="fr-CA" dirty="0"/>
              <a:t>Par exemple :</a:t>
            </a:r>
          </a:p>
          <a:p>
            <a:pPr lvl="1">
              <a:lnSpc>
                <a:spcPct val="100000"/>
              </a:lnSpc>
            </a:pPr>
            <a:r>
              <a:rPr lang="fr-CA" dirty="0"/>
              <a:t>Un échantillon de gazouillis recueillis au cours d’une journée aléatoire pourrait servir à analyser l’utilisation qui est faite d’un mot-clic ou l’utilisation de termes selon le sexe. </a:t>
            </a:r>
          </a:p>
          <a:p>
            <a:pPr lvl="1">
              <a:lnSpc>
                <a:spcPct val="100000"/>
              </a:lnSpc>
            </a:pPr>
            <a:r>
              <a:rPr lang="fr-CA" dirty="0"/>
              <a:t>Pas aussi utiles si elles sont recueillies le jour de l’élection pour prédire les résultats de celle-ci (</a:t>
            </a:r>
            <a:r>
              <a:rPr lang="fr-CA" b="1" dirty="0"/>
              <a:t>biais associé à la collecte</a:t>
            </a:r>
            <a:r>
              <a:rPr lang="fr-CA" dirty="0"/>
              <a:t>).</a:t>
            </a:r>
          </a:p>
        </p:txBody>
      </p:sp>
    </p:spTree>
    <p:extLst>
      <p:ext uri="{BB962C8B-B14F-4D97-AF65-F5344CB8AC3E}">
        <p14:creationId xmlns:p14="http://schemas.microsoft.com/office/powerpoint/2010/main" val="131317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normAutofit/>
          </a:bodyPr>
          <a:lstStyle/>
          <a:p>
            <a:r>
              <a:rPr lang="fr-CA"/>
              <a:t>Sources de données (compromis)</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p:txBody>
          <a:bodyPr/>
          <a:lstStyle/>
          <a:p>
            <a:pPr lvl="0" algn="ctr"/>
            <a:r>
              <a:rPr lang="fr-CA" dirty="0"/>
              <a:t>Automatisée c. classique</a:t>
            </a:r>
          </a:p>
          <a:p>
            <a:pPr lvl="0" algn="ctr"/>
            <a:endParaRPr lang="fr-CA" sz="1000" dirty="0"/>
          </a:p>
          <a:p>
            <a:pPr lvl="0" algn="ctr"/>
            <a:r>
              <a:rPr lang="fr-CA" dirty="0"/>
              <a:t>Exactitude c. exhaustivité</a:t>
            </a:r>
          </a:p>
          <a:p>
            <a:pPr lvl="0" algn="ctr"/>
            <a:endParaRPr lang="fr-CA" sz="1000" dirty="0"/>
          </a:p>
          <a:p>
            <a:pPr lvl="0" algn="ctr"/>
            <a:r>
              <a:rPr lang="fr-CA" dirty="0"/>
              <a:t>Couverture c. validité</a:t>
            </a:r>
          </a:p>
          <a:p>
            <a:endParaRPr lang="fr-CA" sz="1000" dirty="0"/>
          </a:p>
          <a:p>
            <a:pPr algn="ctr"/>
            <a:r>
              <a:rPr lang="fr-CA" dirty="0"/>
              <a:t>Vitesse c. coût</a:t>
            </a:r>
          </a:p>
          <a:p>
            <a:pPr algn="ctr"/>
            <a:endParaRPr lang="fr-CA" sz="1000" dirty="0"/>
          </a:p>
          <a:p>
            <a:pPr algn="ctr"/>
            <a:r>
              <a:rPr lang="fr-CA" dirty="0"/>
              <a:t>etc.</a:t>
            </a:r>
          </a:p>
        </p:txBody>
      </p:sp>
    </p:spTree>
    <p:extLst>
      <p:ext uri="{BB962C8B-B14F-4D97-AF65-F5344CB8AC3E}">
        <p14:creationId xmlns:p14="http://schemas.microsoft.com/office/powerpoint/2010/main" val="308384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D9959-BA7D-460B-898B-BFD915D022F8}"/>
              </a:ext>
            </a:extLst>
          </p:cNvPr>
          <p:cNvSpPr>
            <a:spLocks noGrp="1"/>
          </p:cNvSpPr>
          <p:nvPr>
            <p:ph type="title"/>
            <p:custDataLst>
              <p:tags r:id="rId1"/>
            </p:custDataLst>
          </p:nvPr>
        </p:nvSpPr>
        <p:spPr/>
        <p:txBody>
          <a:bodyPr>
            <a:normAutofit/>
          </a:bodyPr>
          <a:lstStyle/>
          <a:p>
            <a:r>
              <a:rPr lang="fr-CA"/>
              <a:t>Processus de collecte des données (5 étapes)</a:t>
            </a:r>
          </a:p>
        </p:txBody>
      </p:sp>
      <p:sp>
        <p:nvSpPr>
          <p:cNvPr id="3" name="Content Placeholder 2">
            <a:extLst>
              <a:ext uri="{FF2B5EF4-FFF2-40B4-BE49-F238E27FC236}">
                <a16:creationId xmlns:a16="http://schemas.microsoft.com/office/drawing/2014/main" id="{3A116551-78F4-483D-8974-FC97AEF75224}"/>
              </a:ext>
            </a:extLst>
          </p:cNvPr>
          <p:cNvSpPr>
            <a:spLocks noGrp="1"/>
          </p:cNvSpPr>
          <p:nvPr>
            <p:ph idx="1"/>
            <p:custDataLst>
              <p:tags r:id="rId2"/>
            </p:custDataLst>
          </p:nvPr>
        </p:nvSpPr>
        <p:spPr>
          <a:xfrm>
            <a:off x="581192" y="2066196"/>
            <a:ext cx="11118972" cy="4140767"/>
          </a:xfrm>
        </p:spPr>
        <p:txBody>
          <a:bodyPr>
            <a:noAutofit/>
          </a:bodyPr>
          <a:lstStyle/>
          <a:p>
            <a:pPr lvl="0">
              <a:lnSpc>
                <a:spcPct val="120000"/>
              </a:lnSpc>
              <a:spcBef>
                <a:spcPts val="0"/>
              </a:spcBef>
            </a:pPr>
            <a:r>
              <a:rPr lang="fr-CA" sz="2000" b="1" dirty="0"/>
              <a:t>1. Savoir exactement de quel type d’information vous avez besoin</a:t>
            </a:r>
          </a:p>
          <a:p>
            <a:pPr lvl="1">
              <a:lnSpc>
                <a:spcPct val="120000"/>
              </a:lnSpc>
              <a:spcBef>
                <a:spcPts val="0"/>
              </a:spcBef>
            </a:pPr>
            <a:r>
              <a:rPr lang="fr-CA" sz="1800" dirty="0"/>
              <a:t>Spécifique : PIB de tous les pays membres de l’OCDE au cours des dix dernières années; ventes des dix principales marques de chaussures en 2017</a:t>
            </a:r>
          </a:p>
          <a:p>
            <a:pPr lvl="1">
              <a:lnSpc>
                <a:spcPct val="120000"/>
              </a:lnSpc>
              <a:spcBef>
                <a:spcPts val="0"/>
              </a:spcBef>
            </a:pPr>
            <a:r>
              <a:rPr lang="fr-CA" sz="1800" dirty="0"/>
              <a:t>Vague : l’opinion des gens sur la marque de chaussures X</a:t>
            </a:r>
          </a:p>
          <a:p>
            <a:pPr marL="514350" lvl="0" indent="-514350">
              <a:lnSpc>
                <a:spcPct val="120000"/>
              </a:lnSpc>
              <a:spcBef>
                <a:spcPts val="0"/>
              </a:spcBef>
              <a:buFont typeface="+mj-lt"/>
              <a:buAutoNum type="arabicPeriod"/>
            </a:pPr>
            <a:endParaRPr lang="fr-CA" sz="400" b="1" dirty="0"/>
          </a:p>
          <a:p>
            <a:pPr lvl="0">
              <a:lnSpc>
                <a:spcPct val="120000"/>
              </a:lnSpc>
              <a:spcBef>
                <a:spcPts val="0"/>
              </a:spcBef>
            </a:pPr>
            <a:r>
              <a:rPr lang="fr-CA" sz="2000" b="1" dirty="0"/>
              <a:t>2. Déterminer s’il existe des sources de données sur le Web qui pourraient fournir de l’information directe ou indirecte sur votre problème</a:t>
            </a:r>
          </a:p>
          <a:p>
            <a:pPr lvl="1">
              <a:lnSpc>
                <a:spcPct val="120000"/>
              </a:lnSpc>
              <a:spcBef>
                <a:spcPts val="0"/>
              </a:spcBef>
            </a:pPr>
            <a:r>
              <a:rPr lang="fr-CA" sz="1800" dirty="0"/>
              <a:t>Plus facile dans le cas de faits spécifiques : la page Web d’un magasin de chaussures fournira de l’information sur les chaussures qui sont actuellement prisées, c.-à-d. sandales, bottes, etc.</a:t>
            </a:r>
          </a:p>
          <a:p>
            <a:pPr lvl="1">
              <a:lnSpc>
                <a:spcPct val="120000"/>
              </a:lnSpc>
              <a:spcBef>
                <a:spcPts val="0"/>
              </a:spcBef>
            </a:pPr>
            <a:r>
              <a:rPr lang="fr-CA" sz="1800" dirty="0"/>
              <a:t>Les gazouillis peuvent permettre de dégager des tendances en matière d’opinion sur </a:t>
            </a:r>
            <a:r>
              <a:rPr lang="fr-CA" sz="1800" i="1" dirty="0"/>
              <a:t>tout et n’importe quoi</a:t>
            </a:r>
          </a:p>
          <a:p>
            <a:pPr lvl="1">
              <a:lnSpc>
                <a:spcPct val="120000"/>
              </a:lnSpc>
              <a:spcBef>
                <a:spcPts val="0"/>
              </a:spcBef>
            </a:pPr>
            <a:r>
              <a:rPr lang="fr-CA" sz="1800" dirty="0"/>
              <a:t>Les plateformes commerciales peuvent fournir de l’information sur le niveau de satisfaction à l’égard d’un produit</a:t>
            </a:r>
          </a:p>
        </p:txBody>
      </p:sp>
    </p:spTree>
    <p:extLst>
      <p:ext uri="{BB962C8B-B14F-4D97-AF65-F5344CB8AC3E}">
        <p14:creationId xmlns:p14="http://schemas.microsoft.com/office/powerpoint/2010/main" val="2225136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D9959-BA7D-460B-898B-BFD915D022F8}"/>
              </a:ext>
            </a:extLst>
          </p:cNvPr>
          <p:cNvSpPr>
            <a:spLocks noGrp="1"/>
          </p:cNvSpPr>
          <p:nvPr>
            <p:ph type="title"/>
            <p:custDataLst>
              <p:tags r:id="rId1"/>
            </p:custDataLst>
          </p:nvPr>
        </p:nvSpPr>
        <p:spPr/>
        <p:txBody>
          <a:bodyPr>
            <a:normAutofit/>
          </a:bodyPr>
          <a:lstStyle/>
          <a:p>
            <a:r>
              <a:rPr lang="fr-CA"/>
              <a:t>Processus de collecte des données (5 étapes)</a:t>
            </a:r>
          </a:p>
        </p:txBody>
      </p:sp>
      <p:sp>
        <p:nvSpPr>
          <p:cNvPr id="3" name="Content Placeholder 2">
            <a:extLst>
              <a:ext uri="{FF2B5EF4-FFF2-40B4-BE49-F238E27FC236}">
                <a16:creationId xmlns:a16="http://schemas.microsoft.com/office/drawing/2014/main" id="{3A116551-78F4-483D-8974-FC97AEF75224}"/>
              </a:ext>
            </a:extLst>
          </p:cNvPr>
          <p:cNvSpPr>
            <a:spLocks noGrp="1"/>
          </p:cNvSpPr>
          <p:nvPr>
            <p:ph idx="1"/>
            <p:custDataLst>
              <p:tags r:id="rId2"/>
            </p:custDataLst>
          </p:nvPr>
        </p:nvSpPr>
        <p:spPr/>
        <p:txBody>
          <a:bodyPr>
            <a:normAutofit/>
          </a:bodyPr>
          <a:lstStyle/>
          <a:p>
            <a:pPr lvl="0">
              <a:lnSpc>
                <a:spcPct val="120000"/>
              </a:lnSpc>
              <a:spcBef>
                <a:spcPts val="0"/>
              </a:spcBef>
            </a:pPr>
            <a:r>
              <a:rPr lang="fr-CA" b="1" dirty="0"/>
              <a:t>3. Élaborer une théorie quant au processus de production des données lorsque l’on se penche sur des sources éventuelles</a:t>
            </a:r>
          </a:p>
          <a:p>
            <a:pPr lvl="1">
              <a:lnSpc>
                <a:spcPct val="120000"/>
              </a:lnSpc>
              <a:spcBef>
                <a:spcPts val="0"/>
              </a:spcBef>
            </a:pPr>
            <a:r>
              <a:rPr lang="fr-CA" dirty="0"/>
              <a:t>Quand les données ont-elles été générées?</a:t>
            </a:r>
          </a:p>
          <a:p>
            <a:pPr lvl="1">
              <a:lnSpc>
                <a:spcPct val="120000"/>
              </a:lnSpc>
              <a:spcBef>
                <a:spcPts val="0"/>
              </a:spcBef>
            </a:pPr>
            <a:r>
              <a:rPr lang="fr-CA" dirty="0"/>
              <a:t>Quand ont-elles été téléchargées sur le Web?</a:t>
            </a:r>
          </a:p>
          <a:p>
            <a:pPr lvl="1">
              <a:lnSpc>
                <a:spcPct val="120000"/>
              </a:lnSpc>
              <a:spcBef>
                <a:spcPts val="0"/>
              </a:spcBef>
            </a:pPr>
            <a:r>
              <a:rPr lang="fr-CA" dirty="0"/>
              <a:t>Qui a téléchargé les données?</a:t>
            </a:r>
          </a:p>
          <a:p>
            <a:pPr lvl="1">
              <a:lnSpc>
                <a:spcPct val="120000"/>
              </a:lnSpc>
              <a:spcBef>
                <a:spcPts val="0"/>
              </a:spcBef>
            </a:pPr>
            <a:r>
              <a:rPr lang="fr-CA" dirty="0"/>
              <a:t>Y a-t-il d’autres aspects qui pourraient ne pas avoir été couverts? Cohérence? Précision?</a:t>
            </a:r>
          </a:p>
          <a:p>
            <a:pPr lvl="1">
              <a:lnSpc>
                <a:spcPct val="120000"/>
              </a:lnSpc>
              <a:spcBef>
                <a:spcPts val="0"/>
              </a:spcBef>
            </a:pPr>
            <a:r>
              <a:rPr lang="fr-CA" dirty="0"/>
              <a:t>À quelle fréquence les données sont-elles mises à jour?</a:t>
            </a:r>
          </a:p>
        </p:txBody>
      </p:sp>
    </p:spTree>
    <p:extLst>
      <p:ext uri="{BB962C8B-B14F-4D97-AF65-F5344CB8AC3E}">
        <p14:creationId xmlns:p14="http://schemas.microsoft.com/office/powerpoint/2010/main" val="1027642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7E30B-37CF-4029-99B1-B73124F33658}"/>
              </a:ext>
            </a:extLst>
          </p:cNvPr>
          <p:cNvSpPr>
            <a:spLocks noGrp="1"/>
          </p:cNvSpPr>
          <p:nvPr>
            <p:ph type="title"/>
            <p:custDataLst>
              <p:tags r:id="rId1"/>
            </p:custDataLst>
          </p:nvPr>
        </p:nvSpPr>
        <p:spPr/>
        <p:txBody>
          <a:bodyPr/>
          <a:lstStyle/>
          <a:p>
            <a:r>
              <a:rPr lang="fr-CA"/>
              <a:t>ÉCHANTILLONNAGE NON PROBABILISTE ET « PÊCHE » AUX TENDANCES</a:t>
            </a:r>
          </a:p>
        </p:txBody>
      </p:sp>
      <p:sp>
        <p:nvSpPr>
          <p:cNvPr id="3" name="Content Placeholder 2">
            <a:extLst>
              <a:ext uri="{FF2B5EF4-FFF2-40B4-BE49-F238E27FC236}">
                <a16:creationId xmlns:a16="http://schemas.microsoft.com/office/drawing/2014/main" id="{0E0116A2-51DD-4E78-B6E5-C6AEFEC490A7}"/>
              </a:ext>
            </a:extLst>
          </p:cNvPr>
          <p:cNvSpPr>
            <a:spLocks noGrp="1"/>
          </p:cNvSpPr>
          <p:nvPr>
            <p:ph idx="1"/>
            <p:custDataLst>
              <p:tags r:id="rId2"/>
            </p:custDataLst>
          </p:nvPr>
        </p:nvSpPr>
        <p:spPr/>
        <p:txBody>
          <a:bodyPr/>
          <a:lstStyle/>
          <a:p>
            <a:r>
              <a:rPr lang="fr-CA" dirty="0"/>
              <a:t>Deux situations distinctes peuvent s’associer pour causer dans </a:t>
            </a:r>
            <a:r>
              <a:rPr lang="fr-CA" b="1" dirty="0"/>
              <a:t>problèmes</a:t>
            </a:r>
            <a:r>
              <a:rPr lang="fr-CA" dirty="0"/>
              <a:t> d’analyse des données :</a:t>
            </a:r>
          </a:p>
          <a:p>
            <a:pPr lvl="1"/>
            <a:r>
              <a:rPr lang="fr-CA" dirty="0"/>
              <a:t>la formulation de conclusions (inférences) à partir d’un échantillon de population qui ne se justifient pas par la méthode de collecte de l’échantillon (symptomatique d’un échantillonnage non probabiliste)</a:t>
            </a:r>
          </a:p>
          <a:p>
            <a:pPr lvl="1"/>
            <a:r>
              <a:rPr lang="fr-CA" dirty="0"/>
              <a:t>la recherche d’un quelconque schéma dans les données, puis la formulation d’explications a posteriori concernant ces schémas</a:t>
            </a:r>
          </a:p>
          <a:p>
            <a:endParaRPr lang="fr-CA" sz="500" dirty="0"/>
          </a:p>
          <a:p>
            <a:r>
              <a:rPr lang="fr-CA" dirty="0"/>
              <a:t>Seules ou combinées, ces deux situations conduisent à des conclusions médiocres (et </a:t>
            </a:r>
            <a:r>
              <a:rPr lang="fr-CA" b="1" dirty="0"/>
              <a:t>potentiellement nuisibles</a:t>
            </a:r>
            <a:r>
              <a:rPr lang="fr-CA" dirty="0"/>
              <a:t>).</a:t>
            </a:r>
          </a:p>
        </p:txBody>
      </p:sp>
    </p:spTree>
    <p:extLst>
      <p:ext uri="{BB962C8B-B14F-4D97-AF65-F5344CB8AC3E}">
        <p14:creationId xmlns:p14="http://schemas.microsoft.com/office/powerpoint/2010/main" val="2575886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D9959-BA7D-460B-898B-BFD915D022F8}"/>
              </a:ext>
            </a:extLst>
          </p:cNvPr>
          <p:cNvSpPr>
            <a:spLocks noGrp="1"/>
          </p:cNvSpPr>
          <p:nvPr>
            <p:ph type="title"/>
            <p:custDataLst>
              <p:tags r:id="rId1"/>
            </p:custDataLst>
          </p:nvPr>
        </p:nvSpPr>
        <p:spPr/>
        <p:txBody>
          <a:bodyPr>
            <a:normAutofit/>
          </a:bodyPr>
          <a:lstStyle/>
          <a:p>
            <a:r>
              <a:rPr lang="fr-CA"/>
              <a:t>Processus de collecte des données (5 étapes)</a:t>
            </a:r>
          </a:p>
        </p:txBody>
      </p:sp>
      <p:sp>
        <p:nvSpPr>
          <p:cNvPr id="3" name="Content Placeholder 2">
            <a:extLst>
              <a:ext uri="{FF2B5EF4-FFF2-40B4-BE49-F238E27FC236}">
                <a16:creationId xmlns:a16="http://schemas.microsoft.com/office/drawing/2014/main" id="{3A116551-78F4-483D-8974-FC97AEF75224}"/>
              </a:ext>
            </a:extLst>
          </p:cNvPr>
          <p:cNvSpPr>
            <a:spLocks noGrp="1"/>
          </p:cNvSpPr>
          <p:nvPr>
            <p:ph idx="1"/>
            <p:custDataLst>
              <p:tags r:id="rId2"/>
            </p:custDataLst>
          </p:nvPr>
        </p:nvSpPr>
        <p:spPr/>
        <p:txBody>
          <a:bodyPr>
            <a:normAutofit fontScale="25000" lnSpcReduction="20000"/>
          </a:bodyPr>
          <a:lstStyle/>
          <a:p>
            <a:pPr lvl="0">
              <a:lnSpc>
                <a:spcPct val="120000"/>
              </a:lnSpc>
              <a:spcBef>
                <a:spcPts val="0"/>
              </a:spcBef>
            </a:pPr>
            <a:r>
              <a:rPr lang="fr-CA" sz="9600" b="1" dirty="0"/>
              <a:t>4. Trouver un équilibre entre les avantages et les inconvénients des sources de données potentielles</a:t>
            </a:r>
          </a:p>
          <a:p>
            <a:pPr lvl="1">
              <a:lnSpc>
                <a:spcPct val="120000"/>
              </a:lnSpc>
              <a:spcBef>
                <a:spcPts val="0"/>
              </a:spcBef>
            </a:pPr>
            <a:r>
              <a:rPr lang="fr-CA" sz="8000" dirty="0"/>
              <a:t>Valider la qualité des données utilisées</a:t>
            </a:r>
          </a:p>
          <a:p>
            <a:pPr lvl="1">
              <a:lnSpc>
                <a:spcPct val="120000"/>
              </a:lnSpc>
              <a:spcBef>
                <a:spcPts val="0"/>
              </a:spcBef>
            </a:pPr>
            <a:r>
              <a:rPr lang="fr-CA" sz="8000" dirty="0"/>
              <a:t>Existe-t-il d’autres sources indépendantes qui fournissent de l’information similaire, et par rapport auxquelles il serait possible de procéder à une vérification croisée?</a:t>
            </a:r>
          </a:p>
          <a:p>
            <a:pPr lvl="1">
              <a:lnSpc>
                <a:spcPct val="120000"/>
              </a:lnSpc>
              <a:spcBef>
                <a:spcPts val="0"/>
              </a:spcBef>
            </a:pPr>
            <a:r>
              <a:rPr lang="fr-CA" sz="8000" dirty="0"/>
              <a:t>Pouvez-vous identifier la source originale des données secondaires?</a:t>
            </a:r>
          </a:p>
          <a:p>
            <a:pPr lvl="0">
              <a:lnSpc>
                <a:spcPct val="120000"/>
              </a:lnSpc>
              <a:spcBef>
                <a:spcPts val="0"/>
              </a:spcBef>
            </a:pPr>
            <a:endParaRPr lang="fr-CA" sz="2000" b="1" dirty="0"/>
          </a:p>
          <a:p>
            <a:pPr lvl="0">
              <a:lnSpc>
                <a:spcPct val="120000"/>
              </a:lnSpc>
              <a:spcBef>
                <a:spcPts val="0"/>
              </a:spcBef>
            </a:pPr>
            <a:r>
              <a:rPr lang="fr-CA" sz="9600" b="1" dirty="0"/>
              <a:t>5. Prendre une décision</a:t>
            </a:r>
          </a:p>
          <a:p>
            <a:pPr lvl="1">
              <a:lnSpc>
                <a:spcPct val="120000"/>
              </a:lnSpc>
              <a:spcBef>
                <a:spcPts val="0"/>
              </a:spcBef>
            </a:pPr>
            <a:r>
              <a:rPr lang="fr-CA" sz="8000" dirty="0"/>
              <a:t>Choisir la source de données qui semble la plus appropriée</a:t>
            </a:r>
          </a:p>
          <a:p>
            <a:pPr lvl="1">
              <a:lnSpc>
                <a:spcPct val="120000"/>
              </a:lnSpc>
              <a:spcBef>
                <a:spcPts val="0"/>
              </a:spcBef>
            </a:pPr>
            <a:r>
              <a:rPr lang="fr-CA" sz="8000" dirty="0"/>
              <a:t>Documenter les raisons de cette décision</a:t>
            </a:r>
          </a:p>
          <a:p>
            <a:pPr lvl="1">
              <a:lnSpc>
                <a:spcPct val="120000"/>
              </a:lnSpc>
              <a:spcBef>
                <a:spcPts val="0"/>
              </a:spcBef>
            </a:pPr>
            <a:r>
              <a:rPr lang="fr-CA" sz="8000" dirty="0"/>
              <a:t>Recueillir des données de plusieurs sources afin de valider les sources de données</a:t>
            </a:r>
          </a:p>
          <a:p>
            <a:endParaRPr lang="fr-CA" dirty="0"/>
          </a:p>
        </p:txBody>
      </p:sp>
    </p:spTree>
    <p:extLst>
      <p:ext uri="{BB962C8B-B14F-4D97-AF65-F5344CB8AC3E}">
        <p14:creationId xmlns:p14="http://schemas.microsoft.com/office/powerpoint/2010/main" val="3921369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custDataLst>
              <p:tags r:id="rId1"/>
            </p:custDataLst>
          </p:nvPr>
        </p:nvSpPr>
        <p:spPr/>
        <p:txBody>
          <a:bodyPr>
            <a:normAutofit/>
          </a:bodyPr>
          <a:lstStyle/>
          <a:p>
            <a:r>
              <a:rPr lang="fr-CA" dirty="0"/>
              <a:t>Le moissonnage du Web est-il légal?</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custDataLst>
              <p:tags r:id="rId2"/>
            </p:custDataLst>
          </p:nvPr>
        </p:nvSpPr>
        <p:spPr/>
        <p:txBody>
          <a:bodyPr>
            <a:normAutofit lnSpcReduction="10000"/>
          </a:bodyPr>
          <a:lstStyle/>
          <a:p>
            <a:pPr indent="-228600">
              <a:lnSpc>
                <a:spcPct val="110000"/>
              </a:lnSpc>
            </a:pPr>
            <a:r>
              <a:rPr lang="fr-CA" b="1" dirty="0"/>
              <a:t>Lignes directrices en matière d’éthique :</a:t>
            </a:r>
          </a:p>
          <a:p>
            <a:pPr lvl="1">
              <a:lnSpc>
                <a:spcPct val="110000"/>
              </a:lnSpc>
            </a:pPr>
            <a:r>
              <a:rPr lang="fr-CA" dirty="0"/>
              <a:t>Travailler de manière aussi transparente que possible</a:t>
            </a:r>
          </a:p>
          <a:p>
            <a:pPr lvl="1">
              <a:lnSpc>
                <a:spcPct val="110000"/>
              </a:lnSpc>
            </a:pPr>
            <a:r>
              <a:rPr lang="fr-CA" dirty="0"/>
              <a:t>Documenter les sources de données en tout temps</a:t>
            </a:r>
          </a:p>
          <a:p>
            <a:pPr lvl="1">
              <a:lnSpc>
                <a:spcPct val="110000"/>
              </a:lnSpc>
            </a:pPr>
            <a:r>
              <a:rPr lang="fr-CA" dirty="0"/>
              <a:t>Accorder le crédit à ceux qui, les premiers, ont recueilli et publié les données</a:t>
            </a:r>
          </a:p>
          <a:p>
            <a:pPr lvl="1">
              <a:lnSpc>
                <a:spcPct val="110000"/>
              </a:lnSpc>
            </a:pPr>
            <a:r>
              <a:rPr lang="fr-CA" dirty="0"/>
              <a:t>Si vous n’avez pas recueilli l’information, vous aurez vraisemblablement besoin d’une permission pour la reproduire</a:t>
            </a:r>
          </a:p>
          <a:p>
            <a:pPr lvl="1">
              <a:lnSpc>
                <a:spcPct val="110000"/>
              </a:lnSpc>
            </a:pPr>
            <a:r>
              <a:rPr lang="fr-CA" dirty="0"/>
              <a:t>Ne faites rien d’illégal</a:t>
            </a:r>
          </a:p>
          <a:p>
            <a:pPr lvl="1">
              <a:lnSpc>
                <a:spcPct val="110000"/>
              </a:lnSpc>
            </a:pPr>
            <a:endParaRPr lang="fr-CA" sz="500" dirty="0"/>
          </a:p>
          <a:p>
            <a:pPr indent="-228600" algn="just">
              <a:lnSpc>
                <a:spcPct val="110000"/>
              </a:lnSpc>
            </a:pPr>
            <a:r>
              <a:rPr lang="fr-CA" dirty="0"/>
              <a:t>L’extraction d’information d’une autre entreprise en vue de la traiter et de la revendre constitue un motif de plainte courant.  </a:t>
            </a:r>
          </a:p>
        </p:txBody>
      </p:sp>
    </p:spTree>
    <p:extLst>
      <p:ext uri="{BB962C8B-B14F-4D97-AF65-F5344CB8AC3E}">
        <p14:creationId xmlns:p14="http://schemas.microsoft.com/office/powerpoint/2010/main" val="3266743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custDataLst>
              <p:tags r:id="rId1"/>
            </p:custDataLst>
          </p:nvPr>
        </p:nvSpPr>
        <p:spPr/>
        <p:txBody>
          <a:bodyPr>
            <a:normAutofit/>
          </a:bodyPr>
          <a:lstStyle/>
          <a:p>
            <a:r>
              <a:rPr lang="fr-CA" dirty="0"/>
              <a:t>Actions en justice – Moissonnage du Web </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custDataLst>
              <p:tags r:id="rId2"/>
            </p:custDataLst>
          </p:nvPr>
        </p:nvSpPr>
        <p:spPr/>
        <p:txBody>
          <a:bodyPr>
            <a:normAutofit fontScale="92500"/>
          </a:bodyPr>
          <a:lstStyle/>
          <a:p>
            <a:pPr>
              <a:lnSpc>
                <a:spcPct val="120000"/>
              </a:lnSpc>
            </a:pPr>
            <a:r>
              <a:rPr lang="fr-CA" sz="2600" b="1" dirty="0"/>
              <a:t>Associated Press (AP) c. Meltwater</a:t>
            </a:r>
          </a:p>
          <a:p>
            <a:pPr lvl="1">
              <a:lnSpc>
                <a:spcPct val="120000"/>
              </a:lnSpc>
            </a:pPr>
            <a:r>
              <a:rPr lang="fr-CA" sz="2200" dirty="0"/>
              <a:t>Meltwater offre un logiciel qui permet de récupérer ou d’extraire des nouvelles au moyen de mots clés spécifiques. </a:t>
            </a:r>
          </a:p>
          <a:p>
            <a:pPr lvl="1">
              <a:lnSpc>
                <a:spcPct val="120000"/>
              </a:lnSpc>
            </a:pPr>
            <a:r>
              <a:rPr lang="fr-CA" sz="2200" dirty="0"/>
              <a:t>Les clients commandent des résumés portant sur certains thèmes en particulier dans lesquels figurent des extraits d’articles de nouvelles.</a:t>
            </a:r>
          </a:p>
          <a:p>
            <a:pPr lvl="1">
              <a:lnSpc>
                <a:spcPct val="120000"/>
              </a:lnSpc>
            </a:pPr>
            <a:r>
              <a:rPr lang="fr-CA" sz="2200" dirty="0"/>
              <a:t>AP affirmait que son contenu avait été volé et que Meltwater avait besoin d’une licence pour distribuer l’information extraite.</a:t>
            </a:r>
          </a:p>
          <a:p>
            <a:pPr lvl="1">
              <a:lnSpc>
                <a:spcPct val="120000"/>
              </a:lnSpc>
            </a:pPr>
            <a:r>
              <a:rPr lang="fr-CA" sz="2200" dirty="0"/>
              <a:t>Le juge a rendu une décision en faveur d’AP, faisant valoir que Meltwater était un concurrent.</a:t>
            </a:r>
          </a:p>
          <a:p>
            <a:pPr lvl="1">
              <a:lnSpc>
                <a:spcPct val="120000"/>
              </a:lnSpc>
            </a:pPr>
            <a:r>
              <a:rPr lang="fr-CA" sz="2200" b="1" dirty="0"/>
              <a:t>Votre verdict?</a:t>
            </a:r>
          </a:p>
        </p:txBody>
      </p:sp>
    </p:spTree>
    <p:extLst>
      <p:ext uri="{BB962C8B-B14F-4D97-AF65-F5344CB8AC3E}">
        <p14:creationId xmlns:p14="http://schemas.microsoft.com/office/powerpoint/2010/main" val="955184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custDataLst>
              <p:tags r:id="rId1"/>
            </p:custDataLst>
          </p:nvPr>
        </p:nvSpPr>
        <p:spPr/>
        <p:txBody>
          <a:bodyPr>
            <a:noAutofit/>
          </a:bodyPr>
          <a:lstStyle/>
          <a:p>
            <a:r>
              <a:rPr lang="fr-CA" dirty="0"/>
              <a:t>Actions en justice – Moissonnage du Web</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custDataLst>
              <p:tags r:id="rId2"/>
            </p:custDataLst>
          </p:nvPr>
        </p:nvSpPr>
        <p:spPr/>
        <p:txBody>
          <a:bodyPr>
            <a:normAutofit fontScale="77500" lnSpcReduction="20000"/>
          </a:bodyPr>
          <a:lstStyle/>
          <a:p>
            <a:pPr>
              <a:lnSpc>
                <a:spcPct val="120000"/>
              </a:lnSpc>
            </a:pPr>
            <a:r>
              <a:rPr lang="fr-CA" sz="2800" b="1" dirty="0"/>
              <a:t>Facebook c. Pete Warden</a:t>
            </a:r>
          </a:p>
          <a:p>
            <a:pPr lvl="1">
              <a:lnSpc>
                <a:spcPct val="120000"/>
              </a:lnSpc>
            </a:pPr>
            <a:r>
              <a:rPr lang="fr-CA" sz="2400" dirty="0"/>
              <a:t>Pete Warden extrayait des renseignements de base des profils d’utilisateurs de Facebook, afin d’offrir des services de gestion des communications et des réseaux.  </a:t>
            </a:r>
          </a:p>
          <a:p>
            <a:pPr lvl="1">
              <a:lnSpc>
                <a:spcPct val="120000"/>
              </a:lnSpc>
            </a:pPr>
            <a:r>
              <a:rPr lang="fr-CA" sz="2400" dirty="0"/>
              <a:t>Selon lui, son processus allait dans le même sens que robots.txt.</a:t>
            </a:r>
          </a:p>
          <a:p>
            <a:pPr lvl="1">
              <a:lnSpc>
                <a:spcPct val="120000"/>
              </a:lnSpc>
            </a:pPr>
            <a:r>
              <a:rPr lang="fr-CA" sz="2400" dirty="0"/>
              <a:t>Après qu’il a eu publié son premier billet de blogue faisant mention des données extraites de Facebook, il a été invité à effacer celles-ci. </a:t>
            </a:r>
          </a:p>
          <a:p>
            <a:pPr lvl="1">
              <a:lnSpc>
                <a:spcPct val="120000"/>
              </a:lnSpc>
            </a:pPr>
            <a:r>
              <a:rPr lang="fr-CA" sz="2400" dirty="0"/>
              <a:t>Facebook a fait valoir que robots.txt n’avait aucune valeur juridique et qu’elle pouvait poursuivre quiconque accédait à son site, même si cette personne ou ce groupe se conformait aux instructions en matière de moissonnage, et que la seule façon légale d’accéder à quelque site Web que ce soit au moyen d’un robot Web, c’était en obtenant une autorisation écrite préalable.</a:t>
            </a:r>
          </a:p>
          <a:p>
            <a:pPr lvl="1">
              <a:lnSpc>
                <a:spcPct val="120000"/>
              </a:lnSpc>
            </a:pPr>
            <a:r>
              <a:rPr lang="fr-CA" sz="2400" b="1" dirty="0"/>
              <a:t>Votre verdict?</a:t>
            </a:r>
          </a:p>
        </p:txBody>
      </p:sp>
    </p:spTree>
    <p:extLst>
      <p:ext uri="{BB962C8B-B14F-4D97-AF65-F5344CB8AC3E}">
        <p14:creationId xmlns:p14="http://schemas.microsoft.com/office/powerpoint/2010/main" val="2361278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custDataLst>
              <p:tags r:id="rId1"/>
            </p:custDataLst>
          </p:nvPr>
        </p:nvSpPr>
        <p:spPr/>
        <p:txBody>
          <a:bodyPr>
            <a:noAutofit/>
          </a:bodyPr>
          <a:lstStyle/>
          <a:p>
            <a:r>
              <a:rPr lang="fr-CA" dirty="0"/>
              <a:t>Actions en justice – Moissonnage du Web</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custDataLst>
              <p:tags r:id="rId2"/>
            </p:custDataLst>
          </p:nvPr>
        </p:nvSpPr>
        <p:spPr/>
        <p:txBody>
          <a:bodyPr>
            <a:normAutofit/>
          </a:bodyPr>
          <a:lstStyle/>
          <a:p>
            <a:pPr>
              <a:lnSpc>
                <a:spcPct val="120000"/>
              </a:lnSpc>
            </a:pPr>
            <a:r>
              <a:rPr lang="fr-CA" b="1" dirty="0"/>
              <a:t>États-Unis c. Aaron Swartz</a:t>
            </a:r>
          </a:p>
          <a:p>
            <a:pPr lvl="1">
              <a:lnSpc>
                <a:spcPct val="120000"/>
              </a:lnSpc>
            </a:pPr>
            <a:r>
              <a:rPr lang="fr-CA" dirty="0" err="1"/>
              <a:t>Swartz</a:t>
            </a:r>
            <a:r>
              <a:rPr lang="fr-CA" dirty="0"/>
              <a:t> a participé à la création de RSS, </a:t>
            </a:r>
            <a:r>
              <a:rPr lang="fr-CA" dirty="0" err="1"/>
              <a:t>markdown</a:t>
            </a:r>
            <a:r>
              <a:rPr lang="fr-CA" dirty="0"/>
              <a:t>, et </a:t>
            </a:r>
            <a:r>
              <a:rPr lang="fr-CA" dirty="0" err="1"/>
              <a:t>Infogami</a:t>
            </a:r>
            <a:r>
              <a:rPr lang="fr-CA" dirty="0"/>
              <a:t>.  </a:t>
            </a:r>
          </a:p>
          <a:p>
            <a:pPr lvl="1">
              <a:lnSpc>
                <a:spcPct val="120000"/>
              </a:lnSpc>
            </a:pPr>
            <a:r>
              <a:rPr lang="fr-CA" dirty="0"/>
              <a:t>Il a été arrêté en 2011 pour avoir téléchargé illégalement des millions d’articles des archives de JSTOR.</a:t>
            </a:r>
          </a:p>
          <a:p>
            <a:pPr lvl="1">
              <a:lnSpc>
                <a:spcPct val="120000"/>
              </a:lnSpc>
            </a:pPr>
            <a:r>
              <a:rPr lang="fr-CA" dirty="0"/>
              <a:t>L’affaire a été classée après qu’il se fut suicidé, en janvier 2013.</a:t>
            </a:r>
          </a:p>
          <a:p>
            <a:pPr lvl="1">
              <a:lnSpc>
                <a:spcPct val="120000"/>
              </a:lnSpc>
            </a:pPr>
            <a:r>
              <a:rPr lang="fr-CA" b="1" dirty="0"/>
              <a:t>Votre verdict?</a:t>
            </a:r>
          </a:p>
        </p:txBody>
      </p:sp>
    </p:spTree>
    <p:extLst>
      <p:ext uri="{BB962C8B-B14F-4D97-AF65-F5344CB8AC3E}">
        <p14:creationId xmlns:p14="http://schemas.microsoft.com/office/powerpoint/2010/main" val="3435865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B78C5-7823-4142-A398-59058858982F}"/>
              </a:ext>
            </a:extLst>
          </p:cNvPr>
          <p:cNvSpPr>
            <a:spLocks noGrp="1"/>
          </p:cNvSpPr>
          <p:nvPr>
            <p:ph type="title"/>
            <p:custDataLst>
              <p:tags r:id="rId1"/>
            </p:custDataLst>
          </p:nvPr>
        </p:nvSpPr>
        <p:spPr/>
        <p:txBody>
          <a:bodyPr>
            <a:noAutofit/>
          </a:bodyPr>
          <a:lstStyle/>
          <a:p>
            <a:r>
              <a:rPr lang="fr-CA"/>
              <a:t>Leçons apprises</a:t>
            </a:r>
          </a:p>
        </p:txBody>
      </p:sp>
      <p:sp>
        <p:nvSpPr>
          <p:cNvPr id="3" name="Content Placeholder 2">
            <a:extLst>
              <a:ext uri="{FF2B5EF4-FFF2-40B4-BE49-F238E27FC236}">
                <a16:creationId xmlns:a16="http://schemas.microsoft.com/office/drawing/2014/main" id="{72EEB849-48A4-4625-B725-6070D067787A}"/>
              </a:ext>
            </a:extLst>
          </p:cNvPr>
          <p:cNvSpPr>
            <a:spLocks noGrp="1"/>
          </p:cNvSpPr>
          <p:nvPr>
            <p:ph idx="1"/>
            <p:custDataLst>
              <p:tags r:id="rId2"/>
            </p:custDataLst>
          </p:nvPr>
        </p:nvSpPr>
        <p:spPr/>
        <p:txBody>
          <a:bodyPr>
            <a:noAutofit/>
          </a:bodyPr>
          <a:lstStyle/>
          <a:p>
            <a:pPr lvl="0">
              <a:lnSpc>
                <a:spcPct val="100000"/>
              </a:lnSpc>
            </a:pPr>
            <a:r>
              <a:rPr lang="fr-CA" sz="2000" dirty="0"/>
              <a:t>On ne peut établir clairement quelles mesures de moissonnage sont illégales et lesquelles sont légales. </a:t>
            </a:r>
          </a:p>
          <a:p>
            <a:pPr>
              <a:lnSpc>
                <a:spcPct val="100000"/>
              </a:lnSpc>
            </a:pPr>
            <a:endParaRPr lang="fr-CA" sz="400" dirty="0"/>
          </a:p>
          <a:p>
            <a:pPr>
              <a:lnSpc>
                <a:spcPct val="100000"/>
              </a:lnSpc>
            </a:pPr>
            <a:r>
              <a:rPr lang="fr-CA" sz="2000" dirty="0"/>
              <a:t>On estime que le fait de publier de nouveau du contenu à des fins commerciales est plus grave que ne l’est celui qui consiste à télécharger des pages à des fins de recherche ou d’analyse.</a:t>
            </a:r>
          </a:p>
          <a:p>
            <a:pPr>
              <a:lnSpc>
                <a:spcPct val="100000"/>
              </a:lnSpc>
            </a:pPr>
            <a:endParaRPr lang="fr-CA" sz="400" dirty="0"/>
          </a:p>
          <a:p>
            <a:pPr>
              <a:lnSpc>
                <a:spcPct val="100000"/>
              </a:lnSpc>
            </a:pPr>
            <a:r>
              <a:rPr lang="fr-CA" sz="2000" b="1" dirty="0"/>
              <a:t>Robots.txt :</a:t>
            </a:r>
            <a:r>
              <a:rPr lang="fr-CA" sz="2000" dirty="0"/>
              <a:t> le </a:t>
            </a:r>
            <a:r>
              <a:rPr lang="fr-CA" sz="2000" i="1" dirty="0">
                <a:latin typeface="Dagny OT" panose="020B0504020201020104" pitchFamily="34" charset="0"/>
              </a:rPr>
              <a:t>protocole d’exclusion des robots</a:t>
            </a:r>
            <a:r>
              <a:rPr lang="fr-CA" sz="2000" dirty="0"/>
              <a:t> est un fichier qui indique au logiciel de récupération quelle information peut être recueillie sur le site.</a:t>
            </a:r>
          </a:p>
          <a:p>
            <a:pPr>
              <a:lnSpc>
                <a:spcPct val="100000"/>
              </a:lnSpc>
            </a:pPr>
            <a:r>
              <a:rPr lang="fr-CA" sz="400" dirty="0"/>
              <a:t> </a:t>
            </a:r>
          </a:p>
          <a:p>
            <a:pPr>
              <a:lnSpc>
                <a:spcPct val="100000"/>
              </a:lnSpc>
            </a:pPr>
            <a:r>
              <a:rPr lang="fr-CA" sz="2000" b="1" dirty="0"/>
              <a:t>Soyez gentil! </a:t>
            </a:r>
            <a:r>
              <a:rPr lang="fr-CA" sz="2000" dirty="0"/>
              <a:t>Il n’est pas nécessaire de récupérer tout ce qui peut être récupéré. Les programmes de récupération devraient se comporter « gentiment », fournir les données que vous recherchez en plus d’être efficients, dans cet ordre de priorité.</a:t>
            </a:r>
          </a:p>
        </p:txBody>
      </p:sp>
    </p:spTree>
    <p:extLst>
      <p:ext uri="{BB962C8B-B14F-4D97-AF65-F5344CB8AC3E}">
        <p14:creationId xmlns:p14="http://schemas.microsoft.com/office/powerpoint/2010/main" val="4272305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4BE151-5204-5543-B9CF-348902A1D891}"/>
              </a:ext>
            </a:extLst>
          </p:cNvPr>
          <p:cNvPicPr>
            <a:picLocks noChangeAspect="1"/>
          </p:cNvPicPr>
          <p:nvPr>
            <p:custDataLst>
              <p:tags r:id="rId1"/>
            </p:custDataLst>
          </p:nvPr>
        </p:nvPicPr>
        <p:blipFill rotWithShape="1">
          <a:blip r:embed="rId9">
            <a:extLst>
              <a:ext uri="{28A0092B-C50C-407E-A947-70E740481C1C}">
                <a14:useLocalDpi xmlns:a14="http://schemas.microsoft.com/office/drawing/2010/main" val="0"/>
              </a:ext>
            </a:extLst>
          </a:blip>
          <a:srcRect b="35504"/>
          <a:stretch/>
        </p:blipFill>
        <p:spPr>
          <a:xfrm>
            <a:off x="335000" y="10632"/>
            <a:ext cx="6942963" cy="6783572"/>
          </a:xfrm>
          <a:prstGeom prst="rect">
            <a:avLst/>
          </a:prstGeom>
        </p:spPr>
      </p:pic>
      <p:pic>
        <p:nvPicPr>
          <p:cNvPr id="7" name="Picture 6">
            <a:extLst>
              <a:ext uri="{FF2B5EF4-FFF2-40B4-BE49-F238E27FC236}">
                <a16:creationId xmlns:a16="http://schemas.microsoft.com/office/drawing/2014/main" id="{CAC450FE-7F9A-6147-97D5-EBD66383C6AC}"/>
              </a:ext>
            </a:extLst>
          </p:cNvPr>
          <p:cNvPicPr>
            <a:picLocks noChangeAspect="1"/>
          </p:cNvPicPr>
          <p:nvPr>
            <p:custDataLst>
              <p:tags r:id="rId2"/>
            </p:custDataLst>
          </p:nvPr>
        </p:nvPicPr>
        <p:blipFill rotWithShape="1">
          <a:blip r:embed="rId10">
            <a:extLst>
              <a:ext uri="{28A0092B-C50C-407E-A947-70E740481C1C}">
                <a14:useLocalDpi xmlns:a14="http://schemas.microsoft.com/office/drawing/2010/main" val="0"/>
              </a:ext>
            </a:extLst>
          </a:blip>
          <a:srcRect r="18641" b="13827"/>
          <a:stretch/>
        </p:blipFill>
        <p:spPr>
          <a:xfrm>
            <a:off x="8316794" y="672288"/>
            <a:ext cx="2676156" cy="2013689"/>
          </a:xfrm>
          <a:prstGeom prst="rect">
            <a:avLst/>
          </a:prstGeom>
        </p:spPr>
      </p:pic>
      <p:grpSp>
        <p:nvGrpSpPr>
          <p:cNvPr id="8" name="Group 16">
            <a:extLst>
              <a:ext uri="{FF2B5EF4-FFF2-40B4-BE49-F238E27FC236}">
                <a16:creationId xmlns:a16="http://schemas.microsoft.com/office/drawing/2014/main" id="{10683789-0B32-2747-B43B-3E1F849D7599}"/>
              </a:ext>
            </a:extLst>
          </p:cNvPr>
          <p:cNvGrpSpPr>
            <a:grpSpLocks/>
          </p:cNvGrpSpPr>
          <p:nvPr>
            <p:custDataLst>
              <p:tags r:id="rId3"/>
            </p:custDataLst>
          </p:nvPr>
        </p:nvGrpSpPr>
        <p:grpSpPr bwMode="auto">
          <a:xfrm>
            <a:off x="-84802" y="47815"/>
            <a:ext cx="7284708" cy="487993"/>
            <a:chOff x="3573185" y="2616971"/>
            <a:chExt cx="1185350" cy="487904"/>
          </a:xfrm>
        </p:grpSpPr>
        <p:sp>
          <p:nvSpPr>
            <p:cNvPr id="9" name="Left Brace 8">
              <a:extLst>
                <a:ext uri="{FF2B5EF4-FFF2-40B4-BE49-F238E27FC236}">
                  <a16:creationId xmlns:a16="http://schemas.microsoft.com/office/drawing/2014/main" id="{5CBB1572-9D4F-AC41-84A7-C5AAC433EEE0}"/>
                </a:ext>
              </a:extLst>
            </p:cNvPr>
            <p:cNvSpPr/>
            <p:nvPr/>
          </p:nvSpPr>
          <p:spPr>
            <a:xfrm rot="5400000" flipV="1">
              <a:off x="4092848" y="2501899"/>
              <a:ext cx="146023"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sz="2000" dirty="0">
                <a:latin typeface="Dagny OT" panose="020B0504020201020104" pitchFamily="34" charset="77"/>
              </a:endParaRPr>
            </a:p>
          </p:txBody>
        </p:sp>
        <p:sp>
          <p:nvSpPr>
            <p:cNvPr id="10" name="TextBox 16">
              <a:extLst>
                <a:ext uri="{FF2B5EF4-FFF2-40B4-BE49-F238E27FC236}">
                  <a16:creationId xmlns:a16="http://schemas.microsoft.com/office/drawing/2014/main" id="{C300E5AC-D6C2-E545-8D2F-527C3B288C43}"/>
                </a:ext>
              </a:extLst>
            </p:cNvPr>
            <p:cNvSpPr txBox="1">
              <a:spLocks noChangeArrowheads="1"/>
            </p:cNvSpPr>
            <p:nvPr/>
          </p:nvSpPr>
          <p:spPr bwMode="auto">
            <a:xfrm>
              <a:off x="3573185" y="2616971"/>
              <a:ext cx="1185350" cy="400037"/>
            </a:xfrm>
            <a:prstGeom prst="rect">
              <a:avLst/>
            </a:prstGeom>
            <a:noFill/>
            <a:ln w="9525">
              <a:noFill/>
              <a:miter lim="800000"/>
              <a:headEnd/>
              <a:tailEnd/>
            </a:ln>
          </p:spPr>
          <p:txBody>
            <a:bodyPr wrap="square">
              <a:spAutoFit/>
            </a:bodyPr>
            <a:lstStyle/>
            <a:p>
              <a:pPr algn="ctr"/>
              <a:r>
                <a:rPr lang="fr-CA" sz="2000" dirty="0">
                  <a:solidFill>
                    <a:srgbClr val="C00000"/>
                  </a:solidFill>
                  <a:latin typeface="Dagny OT" panose="020B0504020201020104" pitchFamily="34" charset="77"/>
                </a:rPr>
                <a:t>cqads.carleton.ca/robots.txt</a:t>
              </a:r>
            </a:p>
          </p:txBody>
        </p:sp>
      </p:grpSp>
      <p:grpSp>
        <p:nvGrpSpPr>
          <p:cNvPr id="11" name="Group 16">
            <a:extLst>
              <a:ext uri="{FF2B5EF4-FFF2-40B4-BE49-F238E27FC236}">
                <a16:creationId xmlns:a16="http://schemas.microsoft.com/office/drawing/2014/main" id="{FB6EFBDD-F3DA-8F4E-ABAE-A3E4E78BA476}"/>
              </a:ext>
            </a:extLst>
          </p:cNvPr>
          <p:cNvGrpSpPr>
            <a:grpSpLocks/>
          </p:cNvGrpSpPr>
          <p:nvPr>
            <p:custDataLst>
              <p:tags r:id="rId4"/>
            </p:custDataLst>
          </p:nvPr>
        </p:nvGrpSpPr>
        <p:grpSpPr bwMode="auto">
          <a:xfrm>
            <a:off x="7278643" y="2697999"/>
            <a:ext cx="4667693" cy="534914"/>
            <a:chOff x="3567135" y="2958852"/>
            <a:chExt cx="1185350" cy="534816"/>
          </a:xfrm>
        </p:grpSpPr>
        <p:sp>
          <p:nvSpPr>
            <p:cNvPr id="12" name="Left Brace 11">
              <a:extLst>
                <a:ext uri="{FF2B5EF4-FFF2-40B4-BE49-F238E27FC236}">
                  <a16:creationId xmlns:a16="http://schemas.microsoft.com/office/drawing/2014/main" id="{39E7FB09-3FE3-3A4C-A339-6CB8E391E3A6}"/>
                </a:ext>
              </a:extLst>
            </p:cNvPr>
            <p:cNvSpPr/>
            <p:nvPr/>
          </p:nvSpPr>
          <p:spPr>
            <a:xfrm rot="16200000" flipV="1">
              <a:off x="4092848" y="2501899"/>
              <a:ext cx="146023"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sz="2000" dirty="0">
                <a:latin typeface="Dagny OT" panose="020B0504020201020104" pitchFamily="34" charset="77"/>
              </a:endParaRPr>
            </a:p>
          </p:txBody>
        </p:sp>
        <p:sp>
          <p:nvSpPr>
            <p:cNvPr id="13" name="TextBox 16">
              <a:extLst>
                <a:ext uri="{FF2B5EF4-FFF2-40B4-BE49-F238E27FC236}">
                  <a16:creationId xmlns:a16="http://schemas.microsoft.com/office/drawing/2014/main" id="{78E77E46-8127-6440-AA7F-DB0C8CB0A6CE}"/>
                </a:ext>
              </a:extLst>
            </p:cNvPr>
            <p:cNvSpPr txBox="1">
              <a:spLocks noChangeArrowheads="1"/>
            </p:cNvSpPr>
            <p:nvPr/>
          </p:nvSpPr>
          <p:spPr bwMode="auto">
            <a:xfrm>
              <a:off x="3567135" y="3093631"/>
              <a:ext cx="1185350" cy="400037"/>
            </a:xfrm>
            <a:prstGeom prst="rect">
              <a:avLst/>
            </a:prstGeom>
            <a:noFill/>
            <a:ln w="9525">
              <a:noFill/>
              <a:miter lim="800000"/>
              <a:headEnd/>
              <a:tailEnd/>
            </a:ln>
          </p:spPr>
          <p:txBody>
            <a:bodyPr wrap="square">
              <a:spAutoFit/>
            </a:bodyPr>
            <a:lstStyle/>
            <a:p>
              <a:pPr algn="ctr"/>
              <a:r>
                <a:rPr lang="fr-CA" sz="2000" dirty="0">
                  <a:solidFill>
                    <a:srgbClr val="C00000"/>
                  </a:solidFill>
                  <a:latin typeface="Dagny OT" panose="020B0504020201020104" pitchFamily="34" charset="77"/>
                </a:rPr>
                <a:t>theweathernetwork.com/robots.txt</a:t>
              </a:r>
            </a:p>
          </p:txBody>
        </p:sp>
      </p:grpSp>
      <p:pic>
        <p:nvPicPr>
          <p:cNvPr id="15" name="Picture 14">
            <a:extLst>
              <a:ext uri="{FF2B5EF4-FFF2-40B4-BE49-F238E27FC236}">
                <a16:creationId xmlns:a16="http://schemas.microsoft.com/office/drawing/2014/main" id="{08437839-0668-244E-92CD-C60C1D386D29}"/>
              </a:ext>
            </a:extLst>
          </p:cNvPr>
          <p:cNvPicPr>
            <a:picLocks noChangeAspect="1"/>
          </p:cNvPicPr>
          <p:nvPr>
            <p:custDataLst>
              <p:tags r:id="rId5"/>
            </p:custDataLst>
          </p:nvPr>
        </p:nvPicPr>
        <p:blipFill>
          <a:blip r:embed="rId11">
            <a:extLst>
              <a:ext uri="{28A0092B-C50C-407E-A947-70E740481C1C}">
                <a14:useLocalDpi xmlns:a14="http://schemas.microsoft.com/office/drawing/2010/main" val="0"/>
              </a:ext>
            </a:extLst>
          </a:blip>
          <a:stretch>
            <a:fillRect/>
          </a:stretch>
        </p:blipFill>
        <p:spPr>
          <a:xfrm>
            <a:off x="7524307" y="4889352"/>
            <a:ext cx="1676400" cy="673100"/>
          </a:xfrm>
          <a:prstGeom prst="rect">
            <a:avLst/>
          </a:prstGeom>
        </p:spPr>
      </p:pic>
      <p:grpSp>
        <p:nvGrpSpPr>
          <p:cNvPr id="16" name="Group 16">
            <a:extLst>
              <a:ext uri="{FF2B5EF4-FFF2-40B4-BE49-F238E27FC236}">
                <a16:creationId xmlns:a16="http://schemas.microsoft.com/office/drawing/2014/main" id="{FD9D0CB9-242D-FE41-8606-56246A552330}"/>
              </a:ext>
            </a:extLst>
          </p:cNvPr>
          <p:cNvGrpSpPr>
            <a:grpSpLocks/>
          </p:cNvGrpSpPr>
          <p:nvPr>
            <p:custDataLst>
              <p:tags r:id="rId6"/>
            </p:custDataLst>
          </p:nvPr>
        </p:nvGrpSpPr>
        <p:grpSpPr bwMode="auto">
          <a:xfrm>
            <a:off x="7240771" y="5562454"/>
            <a:ext cx="2108495" cy="534914"/>
            <a:chOff x="3567135" y="2958852"/>
            <a:chExt cx="1185350" cy="534816"/>
          </a:xfrm>
        </p:grpSpPr>
        <p:sp>
          <p:nvSpPr>
            <p:cNvPr id="17" name="Left Brace 16">
              <a:extLst>
                <a:ext uri="{FF2B5EF4-FFF2-40B4-BE49-F238E27FC236}">
                  <a16:creationId xmlns:a16="http://schemas.microsoft.com/office/drawing/2014/main" id="{FA5625B4-F8C7-3E47-9315-644BE012C13C}"/>
                </a:ext>
              </a:extLst>
            </p:cNvPr>
            <p:cNvSpPr/>
            <p:nvPr/>
          </p:nvSpPr>
          <p:spPr>
            <a:xfrm rot="16200000" flipV="1">
              <a:off x="4092848" y="2501899"/>
              <a:ext cx="146023" cy="1059929"/>
            </a:xfrm>
            <a:prstGeom prst="leftBrace">
              <a:avLst/>
            </a:prstGeom>
            <a:ln>
              <a:solidFill>
                <a:srgbClr val="FF0000"/>
              </a:solidFill>
            </a:ln>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CA" sz="2000" dirty="0">
                <a:latin typeface="Dagny OT" panose="020B0504020201020104" pitchFamily="34" charset="77"/>
              </a:endParaRPr>
            </a:p>
          </p:txBody>
        </p:sp>
        <p:sp>
          <p:nvSpPr>
            <p:cNvPr id="18" name="TextBox 16">
              <a:extLst>
                <a:ext uri="{FF2B5EF4-FFF2-40B4-BE49-F238E27FC236}">
                  <a16:creationId xmlns:a16="http://schemas.microsoft.com/office/drawing/2014/main" id="{55C9350E-15A7-FE46-88FD-F3CE1DE8F14F}"/>
                </a:ext>
              </a:extLst>
            </p:cNvPr>
            <p:cNvSpPr txBox="1">
              <a:spLocks noChangeArrowheads="1"/>
            </p:cNvSpPr>
            <p:nvPr/>
          </p:nvSpPr>
          <p:spPr bwMode="auto">
            <a:xfrm>
              <a:off x="3567135" y="3093631"/>
              <a:ext cx="1185350" cy="400037"/>
            </a:xfrm>
            <a:prstGeom prst="rect">
              <a:avLst/>
            </a:prstGeom>
            <a:noFill/>
            <a:ln w="9525">
              <a:noFill/>
              <a:miter lim="800000"/>
              <a:headEnd/>
              <a:tailEnd/>
            </a:ln>
          </p:spPr>
          <p:txBody>
            <a:bodyPr wrap="square">
              <a:spAutoFit/>
            </a:bodyPr>
            <a:lstStyle/>
            <a:p>
              <a:pPr algn="ctr"/>
              <a:r>
                <a:rPr lang="fr-CA" sz="2000" dirty="0">
                  <a:solidFill>
                    <a:srgbClr val="C00000"/>
                  </a:solidFill>
                  <a:latin typeface="Dagny OT" panose="020B0504020201020104" pitchFamily="34" charset="77"/>
                </a:rPr>
                <a:t>cfl.ca/robots.txt</a:t>
              </a:r>
            </a:p>
          </p:txBody>
        </p:sp>
      </p:grpSp>
      <p:sp>
        <p:nvSpPr>
          <p:cNvPr id="20" name="Rectangle 19">
            <a:extLst>
              <a:ext uri="{FF2B5EF4-FFF2-40B4-BE49-F238E27FC236}">
                <a16:creationId xmlns:a16="http://schemas.microsoft.com/office/drawing/2014/main" id="{8BC9D24B-C9A5-9942-B92D-0FE2E5436D81}"/>
              </a:ext>
            </a:extLst>
          </p:cNvPr>
          <p:cNvSpPr/>
          <p:nvPr>
            <p:custDataLst>
              <p:tags r:id="rId7"/>
            </p:custDataLst>
          </p:nvPr>
        </p:nvSpPr>
        <p:spPr>
          <a:xfrm>
            <a:off x="7199901" y="191069"/>
            <a:ext cx="4691510" cy="4812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3092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Communiquer avec les fournisseurs de données</a:t>
            </a:r>
          </a:p>
        </p:txBody>
      </p:sp>
      <p:sp>
        <p:nvSpPr>
          <p:cNvPr id="3" name="Content Placeholder 2"/>
          <p:cNvSpPr>
            <a:spLocks noGrp="1"/>
          </p:cNvSpPr>
          <p:nvPr>
            <p:ph idx="1"/>
            <p:custDataLst>
              <p:tags r:id="rId2"/>
            </p:custDataLst>
          </p:nvPr>
        </p:nvSpPr>
        <p:spPr/>
        <p:txBody>
          <a:bodyPr>
            <a:normAutofit/>
          </a:bodyPr>
          <a:lstStyle/>
          <a:p>
            <a:pPr lvl="0">
              <a:lnSpc>
                <a:spcPct val="100000"/>
              </a:lnSpc>
            </a:pPr>
            <a:r>
              <a:rPr lang="fr-CA" dirty="0"/>
              <a:t>Toutes les données auxquelles il est possible d’accéder par le truchement d’un formulaire HTTP sont stockées dans une base de données quelconque.  </a:t>
            </a:r>
          </a:p>
          <a:p>
            <a:pPr lvl="0">
              <a:lnSpc>
                <a:spcPct val="100000"/>
              </a:lnSpc>
            </a:pPr>
            <a:endParaRPr lang="fr-CA" sz="500" dirty="0"/>
          </a:p>
          <a:p>
            <a:pPr lvl="0">
              <a:lnSpc>
                <a:spcPct val="100000"/>
              </a:lnSpc>
            </a:pPr>
            <a:r>
              <a:rPr lang="fr-CA" dirty="0"/>
              <a:t>Demandez tout d’abord aux propriétaires des données s’ils peuvent concéder l’accès à la base de données ou aux fichiers.</a:t>
            </a:r>
          </a:p>
          <a:p>
            <a:pPr lvl="0">
              <a:lnSpc>
                <a:spcPct val="100000"/>
              </a:lnSpc>
            </a:pPr>
            <a:endParaRPr lang="fr-CA" sz="500" dirty="0"/>
          </a:p>
          <a:p>
            <a:pPr lvl="0">
              <a:lnSpc>
                <a:spcPct val="100000"/>
              </a:lnSpc>
            </a:pPr>
            <a:r>
              <a:rPr lang="fr-CA" dirty="0"/>
              <a:t>Plus la quantité de données qui vous intéressent est importante, </a:t>
            </a:r>
            <a:r>
              <a:rPr lang="fr-CA" b="1" dirty="0"/>
              <a:t>plus il est préférable, pour les deux parties, de communiquer avant le lancement de la collecte de données</a:t>
            </a:r>
            <a:r>
              <a:rPr lang="fr-CA" dirty="0"/>
              <a:t>. </a:t>
            </a:r>
          </a:p>
          <a:p>
            <a:pPr lvl="0">
              <a:lnSpc>
                <a:spcPct val="100000"/>
              </a:lnSpc>
            </a:pPr>
            <a:endParaRPr lang="fr-CA" sz="500" dirty="0"/>
          </a:p>
          <a:p>
            <a:pPr lvl="0">
              <a:lnSpc>
                <a:spcPct val="100000"/>
              </a:lnSpc>
            </a:pPr>
            <a:r>
              <a:rPr lang="fr-CA" dirty="0"/>
              <a:t>Pour des petites quantités de données, cela a moins d’importance. </a:t>
            </a:r>
          </a:p>
        </p:txBody>
      </p:sp>
    </p:spTree>
    <p:extLst>
      <p:ext uri="{BB962C8B-B14F-4D97-AF65-F5344CB8AC3E}">
        <p14:creationId xmlns:p14="http://schemas.microsoft.com/office/powerpoint/2010/main" val="2398240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a:xfrm>
            <a:off x="581192" y="702156"/>
            <a:ext cx="11029616" cy="1013800"/>
          </a:xfrm>
        </p:spPr>
        <p:txBody>
          <a:bodyPr>
            <a:noAutofit/>
          </a:bodyPr>
          <a:lstStyle/>
          <a:p>
            <a:r>
              <a:rPr lang="fr-CA" dirty="0"/>
              <a:t>Ce qu’il faut et ce qu’il ne faut pas faire en matière de MOISSONNAGE</a:t>
            </a:r>
          </a:p>
        </p:txBody>
      </p:sp>
      <p:sp>
        <p:nvSpPr>
          <p:cNvPr id="3" name="Content Placeholder 2"/>
          <p:cNvSpPr>
            <a:spLocks noGrp="1"/>
          </p:cNvSpPr>
          <p:nvPr>
            <p:ph idx="1"/>
            <p:custDataLst>
              <p:tags r:id="rId2"/>
            </p:custDataLst>
          </p:nvPr>
        </p:nvSpPr>
        <p:spPr/>
        <p:txBody>
          <a:bodyPr>
            <a:normAutofit/>
          </a:bodyPr>
          <a:lstStyle/>
          <a:p>
            <a:pPr lvl="0">
              <a:lnSpc>
                <a:spcPct val="120000"/>
              </a:lnSpc>
            </a:pPr>
            <a:r>
              <a:rPr lang="fr-CA" b="1" dirty="0"/>
              <a:t>1. Demeurer identifiable</a:t>
            </a:r>
          </a:p>
          <a:p>
            <a:pPr lvl="0">
              <a:lnSpc>
                <a:spcPct val="120000"/>
              </a:lnSpc>
            </a:pPr>
            <a:endParaRPr lang="fr-CA" sz="500" dirty="0"/>
          </a:p>
          <a:p>
            <a:pPr lvl="0">
              <a:lnSpc>
                <a:spcPct val="120000"/>
              </a:lnSpc>
            </a:pPr>
            <a:r>
              <a:rPr lang="fr-CA" b="1" dirty="0"/>
              <a:t>2. Réduire le trafic</a:t>
            </a:r>
          </a:p>
          <a:p>
            <a:pPr lvl="1">
              <a:lnSpc>
                <a:spcPct val="120000"/>
              </a:lnSpc>
            </a:pPr>
            <a:r>
              <a:rPr lang="fr-CA" dirty="0"/>
              <a:t>Accepter les fichiers comprimés</a:t>
            </a:r>
          </a:p>
          <a:p>
            <a:pPr lvl="1">
              <a:lnSpc>
                <a:spcPct val="120000"/>
              </a:lnSpc>
            </a:pPr>
            <a:r>
              <a:rPr lang="fr-CA" dirty="0"/>
              <a:t>En cas de moissonnage des mêmes ressources à plusieurs reprises, vérifiez tout d’abord si celles-ci ont changé avant d’y accéder de nouveau</a:t>
            </a:r>
          </a:p>
          <a:p>
            <a:pPr lvl="1">
              <a:lnSpc>
                <a:spcPct val="120000"/>
              </a:lnSpc>
            </a:pPr>
            <a:r>
              <a:rPr lang="fr-CA" dirty="0"/>
              <a:t>Ne récupérer que des parties de fichier</a:t>
            </a:r>
          </a:p>
        </p:txBody>
      </p:sp>
    </p:spTree>
    <p:extLst>
      <p:ext uri="{BB962C8B-B14F-4D97-AF65-F5344CB8AC3E}">
        <p14:creationId xmlns:p14="http://schemas.microsoft.com/office/powerpoint/2010/main" val="3357032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noAutofit/>
          </a:bodyPr>
          <a:lstStyle/>
          <a:p>
            <a:r>
              <a:rPr lang="fr-CA" dirty="0"/>
              <a:t>Ce qu’il faut et ce qu’il ne faut pas faire en matière de MOISSONNAGE</a:t>
            </a:r>
          </a:p>
        </p:txBody>
      </p:sp>
      <p:sp>
        <p:nvSpPr>
          <p:cNvPr id="3" name="Content Placeholder 2"/>
          <p:cNvSpPr>
            <a:spLocks noGrp="1"/>
          </p:cNvSpPr>
          <p:nvPr>
            <p:ph idx="1"/>
            <p:custDataLst>
              <p:tags r:id="rId2"/>
            </p:custDataLst>
          </p:nvPr>
        </p:nvSpPr>
        <p:spPr/>
        <p:txBody>
          <a:bodyPr>
            <a:normAutofit fontScale="70000" lnSpcReduction="20000"/>
          </a:bodyPr>
          <a:lstStyle/>
          <a:p>
            <a:pPr lvl="0">
              <a:lnSpc>
                <a:spcPct val="120000"/>
              </a:lnSpc>
            </a:pPr>
            <a:r>
              <a:rPr lang="fr-CA" sz="2800" b="1" dirty="0"/>
              <a:t>3. Ne pas soumettre de demandes multiples au serveur</a:t>
            </a:r>
          </a:p>
          <a:p>
            <a:pPr lvl="1">
              <a:lnSpc>
                <a:spcPct val="120000"/>
              </a:lnSpc>
            </a:pPr>
            <a:r>
              <a:rPr lang="fr-CA" sz="2400" dirty="0"/>
              <a:t>Le fait de soumettre de nombreuses demandes par seconde peut entraîner la mise hors service des serveurs peu puissants</a:t>
            </a:r>
          </a:p>
          <a:p>
            <a:pPr lvl="1">
              <a:lnSpc>
                <a:spcPct val="120000"/>
              </a:lnSpc>
            </a:pPr>
            <a:r>
              <a:rPr lang="fr-CA" sz="2400" dirty="0"/>
              <a:t>Les webmaîtres peuvent vous bloquer si votre logiciel de récupération de données se comporte de cette façon</a:t>
            </a:r>
          </a:p>
          <a:p>
            <a:pPr lvl="1">
              <a:lnSpc>
                <a:spcPct val="120000"/>
              </a:lnSpc>
            </a:pPr>
            <a:r>
              <a:rPr lang="fr-CA" sz="2400" dirty="0"/>
              <a:t>On considère qu’une ou deux demandes par seconde est un rythme acceptable</a:t>
            </a:r>
          </a:p>
          <a:p>
            <a:pPr lvl="0">
              <a:lnSpc>
                <a:spcPct val="120000"/>
              </a:lnSpc>
            </a:pPr>
            <a:endParaRPr lang="fr-CA" sz="600" dirty="0"/>
          </a:p>
          <a:p>
            <a:pPr lvl="0">
              <a:lnSpc>
                <a:spcPct val="120000"/>
              </a:lnSpc>
            </a:pPr>
            <a:r>
              <a:rPr lang="fr-CA" sz="2800" b="1" dirty="0"/>
              <a:t>4. Concevoir un logiciel de récupération de données modeste (efficient et poli)</a:t>
            </a:r>
          </a:p>
          <a:p>
            <a:pPr lvl="1">
              <a:lnSpc>
                <a:spcPct val="120000"/>
              </a:lnSpc>
            </a:pPr>
            <a:r>
              <a:rPr lang="fr-CA" sz="2400" dirty="0"/>
              <a:t>Il est inutile de récupérer des pages quotidiennement ou de répéter la même tâche sans cesse; faites en sorte que votre programme de récupération de données soit aussi efficient que possible</a:t>
            </a:r>
          </a:p>
          <a:p>
            <a:pPr lvl="1">
              <a:lnSpc>
                <a:spcPct val="120000"/>
              </a:lnSpc>
            </a:pPr>
            <a:r>
              <a:rPr lang="fr-CA" sz="2400" dirty="0"/>
              <a:t>Ne pas soumettre des pages à un trop grand nombre de demandes récupération</a:t>
            </a:r>
          </a:p>
          <a:p>
            <a:pPr lvl="1">
              <a:lnSpc>
                <a:spcPct val="120000"/>
              </a:lnSpc>
            </a:pPr>
            <a:r>
              <a:rPr lang="fr-CA" sz="2400" dirty="0"/>
              <a:t>Sélectionner les ressources que vous souhaitez utiliser et laisser le reste intact</a:t>
            </a:r>
          </a:p>
        </p:txBody>
      </p:sp>
    </p:spTree>
    <p:extLst>
      <p:ext uri="{BB962C8B-B14F-4D97-AF65-F5344CB8AC3E}">
        <p14:creationId xmlns:p14="http://schemas.microsoft.com/office/powerpoint/2010/main" val="3699579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B762C-62EF-624C-A5AD-CB461E72A812}"/>
              </a:ext>
            </a:extLst>
          </p:cNvPr>
          <p:cNvSpPr>
            <a:spLocks noGrp="1"/>
          </p:cNvSpPr>
          <p:nvPr>
            <p:ph type="title"/>
            <p:custDataLst>
              <p:tags r:id="rId1"/>
            </p:custDataLst>
          </p:nvPr>
        </p:nvSpPr>
        <p:spPr/>
        <p:txBody>
          <a:bodyPr/>
          <a:lstStyle/>
          <a:p>
            <a:r>
              <a:rPr lang="fr-CA"/>
              <a:t>ÉTUDES ET ENQUÊTES</a:t>
            </a:r>
          </a:p>
        </p:txBody>
      </p:sp>
      <p:sp>
        <p:nvSpPr>
          <p:cNvPr id="3" name="Content Placeholder 2">
            <a:extLst>
              <a:ext uri="{FF2B5EF4-FFF2-40B4-BE49-F238E27FC236}">
                <a16:creationId xmlns:a16="http://schemas.microsoft.com/office/drawing/2014/main" id="{DA33D6A2-2C54-424C-9BB3-5F691503369D}"/>
              </a:ext>
            </a:extLst>
          </p:cNvPr>
          <p:cNvSpPr>
            <a:spLocks noGrp="1"/>
          </p:cNvSpPr>
          <p:nvPr>
            <p:ph idx="1"/>
            <p:custDataLst>
              <p:tags r:id="rId2"/>
            </p:custDataLst>
          </p:nvPr>
        </p:nvSpPr>
        <p:spPr/>
        <p:txBody>
          <a:bodyPr/>
          <a:lstStyle/>
          <a:p>
            <a:r>
              <a:rPr lang="fr-CA"/>
              <a:t>Une </a:t>
            </a:r>
            <a:r>
              <a:rPr lang="fr-CA" b="1"/>
              <a:t>enquête </a:t>
            </a:r>
            <a:r>
              <a:rPr lang="fr-CA"/>
              <a:t>est une activité qui consiste à recueillir de l’information sur des caractéristiques d’intérêt :</a:t>
            </a:r>
          </a:p>
          <a:p>
            <a:pPr lvl="1"/>
            <a:r>
              <a:rPr lang="fr-CA"/>
              <a:t>de manière </a:t>
            </a:r>
            <a:r>
              <a:rPr lang="fr-CA" b="1" dirty="0"/>
              <a:t>organisée</a:t>
            </a:r>
            <a:r>
              <a:rPr lang="fr-CA"/>
              <a:t> et </a:t>
            </a:r>
            <a:r>
              <a:rPr lang="fr-CA" b="1" dirty="0"/>
              <a:t>méthodique</a:t>
            </a:r>
            <a:r>
              <a:rPr lang="fr-CA"/>
              <a:t>;</a:t>
            </a:r>
          </a:p>
          <a:p>
            <a:pPr lvl="1"/>
            <a:r>
              <a:rPr lang="fr-CA"/>
              <a:t>sur une partie ou la totalité des </a:t>
            </a:r>
            <a:r>
              <a:rPr lang="fr-CA" b="1"/>
              <a:t>unités</a:t>
            </a:r>
            <a:r>
              <a:rPr lang="fr-CA"/>
              <a:t> d’une population;</a:t>
            </a:r>
          </a:p>
          <a:p>
            <a:pPr lvl="1"/>
            <a:r>
              <a:rPr lang="fr-CA"/>
              <a:t>à l’aide de concepts, de méthodes et de procédures </a:t>
            </a:r>
            <a:r>
              <a:rPr lang="fr-CA" b="1"/>
              <a:t>bien définis</a:t>
            </a:r>
            <a:r>
              <a:rPr lang="fr-CA"/>
              <a:t>; </a:t>
            </a:r>
          </a:p>
          <a:p>
            <a:pPr lvl="1"/>
            <a:r>
              <a:rPr lang="fr-CA"/>
              <a:t>grâce à la compilation de renseignements sous forme d’un résumé </a:t>
            </a:r>
            <a:r>
              <a:rPr lang="fr-CA" b="1"/>
              <a:t>significatif</a:t>
            </a:r>
            <a:r>
              <a:rPr lang="fr-CA"/>
              <a:t>.</a:t>
            </a:r>
          </a:p>
        </p:txBody>
      </p:sp>
    </p:spTree>
    <p:extLst>
      <p:ext uri="{BB962C8B-B14F-4D97-AF65-F5344CB8AC3E}">
        <p14:creationId xmlns:p14="http://schemas.microsoft.com/office/powerpoint/2010/main" val="3627492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custDataLst>
              <p:tags r:id="rId1"/>
            </p:custDataLst>
          </p:nvPr>
        </p:nvSpPr>
        <p:spPr/>
        <p:txBody>
          <a:bodyPr/>
          <a:lstStyle/>
          <a:p>
            <a:r>
              <a:rPr lang="fr-CA"/>
              <a:t>Outils de développement</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custDataLst>
              <p:tags r:id="rId2"/>
            </p:custDataLst>
          </p:nvPr>
        </p:nvSpPr>
        <p:spPr/>
        <p:txBody>
          <a:bodyPr>
            <a:normAutofit lnSpcReduction="10000"/>
          </a:bodyPr>
          <a:lstStyle/>
          <a:p>
            <a:pPr algn="just"/>
            <a:r>
              <a:rPr lang="fr-CA" dirty="0"/>
              <a:t>Les outils de développement nous permettent (notamment) d’observer la correspondance entre le code HTML d’une page et la version rendue que nous retrouvons dans le navigateur. </a:t>
            </a:r>
          </a:p>
          <a:p>
            <a:endParaRPr lang="fr-CA" sz="500" dirty="0"/>
          </a:p>
          <a:p>
            <a:r>
              <a:rPr lang="fr-CA" dirty="0"/>
              <a:t>Contrairement à la fonction « Afficher la source », les outils de développement présentent la version </a:t>
            </a:r>
            <a:r>
              <a:rPr lang="fr-CA" i="1" dirty="0"/>
              <a:t>dynamique</a:t>
            </a:r>
            <a:r>
              <a:rPr lang="fr-CA" dirty="0"/>
              <a:t> du code HTML (c. à d. que les instructions HTML apparaissent sans les modifications apportées par JavaScript depuis que la page a été reçue, la première fois).</a:t>
            </a:r>
          </a:p>
          <a:p>
            <a:endParaRPr lang="fr-CA" sz="500" dirty="0"/>
          </a:p>
          <a:p>
            <a:r>
              <a:rPr lang="fr-CA" dirty="0"/>
              <a:t>Il est essentiel, pour récupérer des données des sites Web de façon efficiente, d’inspecter les divers éléments qui composent une page et de déterminer où ils se trouvent dans le fichier HTML. </a:t>
            </a:r>
          </a:p>
        </p:txBody>
      </p:sp>
    </p:spTree>
    <p:extLst>
      <p:ext uri="{BB962C8B-B14F-4D97-AF65-F5344CB8AC3E}">
        <p14:creationId xmlns:p14="http://schemas.microsoft.com/office/powerpoint/2010/main" val="1368903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custDataLst>
              <p:tags r:id="rId1"/>
            </p:custDataLst>
          </p:nvPr>
        </p:nvSpPr>
        <p:spPr/>
        <p:txBody>
          <a:bodyPr/>
          <a:lstStyle/>
          <a:p>
            <a:r>
              <a:rPr lang="fr-CA"/>
              <a:t>Outils de développement</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custDataLst>
              <p:tags r:id="rId2"/>
            </p:custDataLst>
          </p:nvPr>
        </p:nvSpPr>
        <p:spPr/>
        <p:txBody>
          <a:bodyPr/>
          <a:lstStyle/>
          <a:p>
            <a:r>
              <a:rPr lang="fr-CA" b="1" dirty="0"/>
              <a:t>Firefox</a:t>
            </a:r>
          </a:p>
          <a:p>
            <a:pPr lvl="1"/>
            <a:r>
              <a:rPr lang="fr-CA" dirty="0"/>
              <a:t>clic du bouton droit de la souris dans la page → Inspecter l’élément</a:t>
            </a:r>
          </a:p>
          <a:p>
            <a:endParaRPr lang="fr-CA" sz="500" b="1" dirty="0"/>
          </a:p>
          <a:p>
            <a:r>
              <a:rPr lang="fr-CA" b="1" dirty="0"/>
              <a:t>Safari</a:t>
            </a:r>
          </a:p>
          <a:p>
            <a:pPr lvl="1"/>
            <a:r>
              <a:rPr lang="fr-CA" dirty="0"/>
              <a:t>Safari → Préférences → Avancées → Afficher le menu Développer dans la barre de menus </a:t>
            </a:r>
          </a:p>
          <a:p>
            <a:pPr lvl="1"/>
            <a:r>
              <a:rPr lang="fr-CA" dirty="0"/>
              <a:t>Développer → Afficher inspecteur Web</a:t>
            </a:r>
          </a:p>
          <a:p>
            <a:endParaRPr lang="fr-CA" sz="500" b="1" dirty="0"/>
          </a:p>
          <a:p>
            <a:r>
              <a:rPr lang="fr-CA" b="1" dirty="0"/>
              <a:t>Chrome</a:t>
            </a:r>
            <a:r>
              <a:rPr lang="fr-CA" dirty="0"/>
              <a:t> </a:t>
            </a:r>
          </a:p>
          <a:p>
            <a:pPr lvl="1"/>
            <a:r>
              <a:rPr lang="fr-CA" dirty="0"/>
              <a:t>clic du bouton droit de la souris dans la page → Inspecter</a:t>
            </a:r>
          </a:p>
        </p:txBody>
      </p:sp>
    </p:spTree>
    <p:extLst>
      <p:ext uri="{BB962C8B-B14F-4D97-AF65-F5344CB8AC3E}">
        <p14:creationId xmlns:p14="http://schemas.microsoft.com/office/powerpoint/2010/main" val="2733226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598B860-FB48-604D-B506-44C775747372}"/>
              </a:ext>
            </a:extLst>
          </p:cNvPr>
          <p:cNvSpPr/>
          <p:nvPr>
            <p:custDataLst>
              <p:tags r:id="rId1"/>
            </p:custDataLst>
          </p:nvPr>
        </p:nvSpPr>
        <p:spPr>
          <a:xfrm>
            <a:off x="259307" y="191069"/>
            <a:ext cx="11627893" cy="66669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custDataLst>
              <p:tags r:id="rId2"/>
            </p:custDataLst>
          </p:nvPr>
        </p:nvPicPr>
        <p:blipFill>
          <a:blip r:embed="rId4">
            <a:extLst>
              <a:ext uri="{28A0092B-C50C-407E-A947-70E740481C1C}">
                <a14:useLocalDpi xmlns:a14="http://schemas.microsoft.com/office/drawing/2010/main" val="0"/>
              </a:ext>
            </a:extLst>
          </a:blip>
          <a:stretch>
            <a:fillRect/>
          </a:stretch>
        </p:blipFill>
        <p:spPr>
          <a:xfrm>
            <a:off x="539541" y="0"/>
            <a:ext cx="11112919" cy="6945574"/>
          </a:xfrm>
          <a:prstGeom prst="rect">
            <a:avLst/>
          </a:prstGeom>
        </p:spPr>
      </p:pic>
    </p:spTree>
    <p:extLst>
      <p:ext uri="{BB962C8B-B14F-4D97-AF65-F5344CB8AC3E}">
        <p14:creationId xmlns:p14="http://schemas.microsoft.com/office/powerpoint/2010/main" val="1499522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B6828B8-B270-D441-A5C8-ECA873547026}"/>
              </a:ext>
            </a:extLst>
          </p:cNvPr>
          <p:cNvSpPr/>
          <p:nvPr>
            <p:custDataLst>
              <p:tags r:id="rId1"/>
            </p:custDataLst>
          </p:nvPr>
        </p:nvSpPr>
        <p:spPr>
          <a:xfrm>
            <a:off x="259307" y="191069"/>
            <a:ext cx="11627893" cy="666693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custDataLst>
              <p:tags r:id="rId2"/>
            </p:custDataLst>
          </p:nvPr>
        </p:nvPicPr>
        <p:blipFill>
          <a:blip r:embed="rId4">
            <a:extLst>
              <a:ext uri="{28A0092B-C50C-407E-A947-70E740481C1C}">
                <a14:useLocalDpi xmlns:a14="http://schemas.microsoft.com/office/drawing/2010/main" val="0"/>
              </a:ext>
            </a:extLst>
          </a:blip>
          <a:stretch>
            <a:fillRect/>
          </a:stretch>
        </p:blipFill>
        <p:spPr>
          <a:xfrm>
            <a:off x="609599" y="0"/>
            <a:ext cx="10972802" cy="6858000"/>
          </a:xfrm>
          <a:prstGeom prst="rect">
            <a:avLst/>
          </a:prstGeom>
        </p:spPr>
      </p:pic>
    </p:spTree>
    <p:extLst>
      <p:ext uri="{BB962C8B-B14F-4D97-AF65-F5344CB8AC3E}">
        <p14:creationId xmlns:p14="http://schemas.microsoft.com/office/powerpoint/2010/main" val="4119768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XPath</a:t>
            </a:r>
          </a:p>
        </p:txBody>
      </p:sp>
      <p:sp>
        <p:nvSpPr>
          <p:cNvPr id="3" name="Content Placeholder 2"/>
          <p:cNvSpPr>
            <a:spLocks noGrp="1"/>
          </p:cNvSpPr>
          <p:nvPr>
            <p:ph idx="1"/>
            <p:custDataLst>
              <p:tags r:id="rId2"/>
            </p:custDataLst>
          </p:nvPr>
        </p:nvSpPr>
        <p:spPr/>
        <p:txBody>
          <a:bodyPr>
            <a:normAutofit fontScale="92500" lnSpcReduction="20000"/>
          </a:bodyPr>
          <a:lstStyle/>
          <a:p>
            <a:pPr>
              <a:lnSpc>
                <a:spcPct val="110000"/>
              </a:lnSpc>
            </a:pPr>
            <a:r>
              <a:rPr lang="fr-CA" sz="2600" b="1" dirty="0"/>
              <a:t>XPath</a:t>
            </a:r>
            <a:r>
              <a:rPr lang="fr-CA" sz="2600" dirty="0"/>
              <a:t> est un langage d’interrogation (propre à un domaine)</a:t>
            </a:r>
          </a:p>
          <a:p>
            <a:pPr lvl="1">
              <a:lnSpc>
                <a:spcPct val="110000"/>
              </a:lnSpc>
            </a:pPr>
            <a:r>
              <a:rPr lang="fr-CA" sz="2200" dirty="0"/>
              <a:t>Il est utilisé pour sélectionner des éléments d’information spécifiques dans des documents balisés, comme HTML, XML ou des variantes telles que SVG et RSS</a:t>
            </a:r>
          </a:p>
          <a:p>
            <a:pPr lvl="1">
              <a:lnSpc>
                <a:spcPct val="110000"/>
              </a:lnSpc>
            </a:pPr>
            <a:r>
              <a:rPr lang="fr-CA" sz="2200" dirty="0"/>
              <a:t>L’information stockée dans les documents balisés doit être convertie dans des formats qui se prêtent au traitement et à l’analyse statistique</a:t>
            </a:r>
          </a:p>
          <a:p>
            <a:pPr lvl="1">
              <a:lnSpc>
                <a:spcPct val="110000"/>
              </a:lnSpc>
            </a:pPr>
            <a:r>
              <a:rPr lang="fr-CA" sz="2200" dirty="0"/>
              <a:t>Mise en œuvre dans le </a:t>
            </a:r>
            <a:r>
              <a:rPr lang="fr-CA" sz="2200" dirty="0">
                <a:latin typeface="Courier New" panose="02070309020205020404" pitchFamily="49" charset="0"/>
              </a:rPr>
              <a:t>XML</a:t>
            </a:r>
            <a:r>
              <a:rPr lang="fr-CA" sz="2200" dirty="0"/>
              <a:t> du progiciel R</a:t>
            </a:r>
          </a:p>
          <a:p>
            <a:pPr lvl="1">
              <a:lnSpc>
                <a:spcPct val="110000"/>
              </a:lnSpc>
            </a:pPr>
            <a:r>
              <a:rPr lang="fr-CA" sz="2200" dirty="0"/>
              <a:t>Étapes du processus :</a:t>
            </a:r>
          </a:p>
          <a:p>
            <a:pPr lvl="2" indent="0">
              <a:lnSpc>
                <a:spcPct val="110000"/>
              </a:lnSpc>
              <a:buNone/>
            </a:pPr>
            <a:r>
              <a:rPr lang="fr-CA" sz="2200" dirty="0"/>
              <a:t>1. Préciser les données présentant de l’intérêt</a:t>
            </a:r>
          </a:p>
          <a:p>
            <a:pPr lvl="2" indent="0">
              <a:lnSpc>
                <a:spcPct val="110000"/>
              </a:lnSpc>
              <a:buNone/>
            </a:pPr>
            <a:r>
              <a:rPr lang="fr-CA" sz="2200" dirty="0"/>
              <a:t>2. Les situer dans un document spécifique</a:t>
            </a:r>
          </a:p>
          <a:p>
            <a:pPr lvl="2" indent="0">
              <a:lnSpc>
                <a:spcPct val="110000"/>
              </a:lnSpc>
              <a:buNone/>
            </a:pPr>
            <a:r>
              <a:rPr lang="fr-CA" sz="2200" dirty="0"/>
              <a:t>3. Adapter une interrogation au document en vue d’extraire les renseignements souhaités</a:t>
            </a:r>
          </a:p>
        </p:txBody>
      </p:sp>
    </p:spTree>
    <p:extLst>
      <p:ext uri="{BB962C8B-B14F-4D97-AF65-F5344CB8AC3E}">
        <p14:creationId xmlns:p14="http://schemas.microsoft.com/office/powerpoint/2010/main" val="191075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custDataLst>
              <p:tags r:id="rId1"/>
            </p:custDataLst>
          </p:nvPr>
        </p:nvPicPr>
        <p:blipFill rotWithShape="1">
          <a:blip r:embed="rId5" cstate="print">
            <a:extLst>
              <a:ext uri="{28A0092B-C50C-407E-A947-70E740481C1C}">
                <a14:useLocalDpi xmlns:a14="http://schemas.microsoft.com/office/drawing/2010/main" val="0"/>
              </a:ext>
            </a:extLst>
          </a:blip>
          <a:stretch/>
        </p:blipFill>
        <p:spPr>
          <a:xfrm>
            <a:off x="1726033" y="697247"/>
            <a:ext cx="8739935" cy="5463507"/>
          </a:xfrm>
        </p:spPr>
      </p:pic>
      <p:sp>
        <p:nvSpPr>
          <p:cNvPr id="3" name="Content Placeholder 2">
            <a:extLst>
              <a:ext uri="{FF2B5EF4-FFF2-40B4-BE49-F238E27FC236}">
                <a16:creationId xmlns:a16="http://schemas.microsoft.com/office/drawing/2014/main" id="{5A77D65D-F897-DE4E-865E-7A618505C80A}"/>
              </a:ext>
            </a:extLst>
          </p:cNvPr>
          <p:cNvSpPr txBox="1">
            <a:spLocks/>
          </p:cNvSpPr>
          <p:nvPr>
            <p:custDataLst>
              <p:tags r:id="rId2"/>
            </p:custDataLst>
          </p:nvPr>
        </p:nvSpPr>
        <p:spPr>
          <a:xfrm>
            <a:off x="3213275" y="-6824"/>
            <a:ext cx="8978725"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fr-CA" sz="1400" dirty="0">
                <a:solidFill>
                  <a:schemeClr val="tx2"/>
                </a:solidFill>
                <a:latin typeface="Dagny OT" panose="020B0504020201020104" pitchFamily="34" charset="77"/>
              </a:rPr>
              <a:t>[Collecte automatisée des données avec R]</a:t>
            </a:r>
          </a:p>
        </p:txBody>
      </p:sp>
      <p:sp>
        <p:nvSpPr>
          <p:cNvPr id="2" name="Rectangle 1"/>
          <p:cNvSpPr/>
          <p:nvPr>
            <p:custDataLst>
              <p:tags r:id="rId3"/>
            </p:custDataLst>
          </p:nvPr>
        </p:nvSpPr>
        <p:spPr>
          <a:xfrm>
            <a:off x="4408679" y="4052020"/>
            <a:ext cx="3374642" cy="461665"/>
          </a:xfrm>
          <a:prstGeom prst="rect">
            <a:avLst/>
          </a:prstGeom>
        </p:spPr>
        <p:txBody>
          <a:bodyPr wrap="none">
            <a:spAutoFit/>
          </a:bodyPr>
          <a:lstStyle/>
          <a:p>
            <a:r>
              <a:rPr lang="fr-CA" sz="2400" b="1" dirty="0">
                <a:solidFill>
                  <a:schemeClr val="tx2"/>
                </a:solidFill>
                <a:latin typeface="Dagny OT" panose="020B0504020201020104" pitchFamily="34" charset="77"/>
              </a:rPr>
              <a:t>Bloc-notes :</a:t>
            </a:r>
            <a:r>
              <a:rPr lang="fr-CA" sz="2400" dirty="0">
                <a:solidFill>
                  <a:schemeClr val="tx2"/>
                </a:solidFill>
                <a:latin typeface="Dagny OT" panose="020B0504020201020104" pitchFamily="34" charset="77"/>
              </a:rPr>
              <a:t> notions fondamentales concernant XPath</a:t>
            </a:r>
            <a:endParaRPr lang="fr-CA" sz="2400" dirty="0">
              <a:solidFill>
                <a:schemeClr val="tx2"/>
              </a:solidFill>
              <a:latin typeface="Dagny OT" panose="020B0504020201020104" pitchFamily="34" charset="77"/>
              <a:cs typeface="Helvetica" panose="020B0604020202020204" pitchFamily="34" charset="0"/>
            </a:endParaRPr>
          </a:p>
        </p:txBody>
      </p:sp>
    </p:spTree>
    <p:extLst>
      <p:ext uri="{BB962C8B-B14F-4D97-AF65-F5344CB8AC3E}">
        <p14:creationId xmlns:p14="http://schemas.microsoft.com/office/powerpoint/2010/main" val="4129503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1105540" y="801806"/>
            <a:ext cx="9980920" cy="5254388"/>
          </a:xfrm>
        </p:spPr>
      </p:pic>
      <p:sp>
        <p:nvSpPr>
          <p:cNvPr id="3" name="Content Placeholder 2">
            <a:extLst>
              <a:ext uri="{FF2B5EF4-FFF2-40B4-BE49-F238E27FC236}">
                <a16:creationId xmlns:a16="http://schemas.microsoft.com/office/drawing/2014/main" id="{5A77D65D-F897-DE4E-865E-7A618505C80A}"/>
              </a:ext>
            </a:extLst>
          </p:cNvPr>
          <p:cNvSpPr txBox="1">
            <a:spLocks/>
          </p:cNvSpPr>
          <p:nvPr>
            <p:custDataLst>
              <p:tags r:id="rId2"/>
            </p:custDataLst>
          </p:nvPr>
        </p:nvSpPr>
        <p:spPr>
          <a:xfrm>
            <a:off x="3213275" y="-20472"/>
            <a:ext cx="8978725"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fr-CA" sz="1400" dirty="0">
                <a:solidFill>
                  <a:schemeClr val="tx2"/>
                </a:solidFill>
                <a:latin typeface="Dagny OT" panose="020B0504020201020104" pitchFamily="34" charset="77"/>
              </a:rPr>
              <a:t>[Fichier HTML analysé, collecte automatisée des données avec R]</a:t>
            </a:r>
          </a:p>
        </p:txBody>
      </p:sp>
    </p:spTree>
    <p:extLst>
      <p:ext uri="{BB962C8B-B14F-4D97-AF65-F5344CB8AC3E}">
        <p14:creationId xmlns:p14="http://schemas.microsoft.com/office/powerpoint/2010/main" val="669100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342866" y="685262"/>
            <a:ext cx="7506269" cy="5508258"/>
          </a:xfrm>
        </p:spPr>
      </p:pic>
      <p:sp>
        <p:nvSpPr>
          <p:cNvPr id="3" name="Content Placeholder 2">
            <a:extLst>
              <a:ext uri="{FF2B5EF4-FFF2-40B4-BE49-F238E27FC236}">
                <a16:creationId xmlns:a16="http://schemas.microsoft.com/office/drawing/2014/main" id="{5A77D65D-F897-DE4E-865E-7A618505C80A}"/>
              </a:ext>
            </a:extLst>
          </p:cNvPr>
          <p:cNvSpPr txBox="1">
            <a:spLocks/>
          </p:cNvSpPr>
          <p:nvPr>
            <p:custDataLst>
              <p:tags r:id="rId2"/>
            </p:custDataLst>
          </p:nvPr>
        </p:nvSpPr>
        <p:spPr>
          <a:xfrm>
            <a:off x="6348845" y="0"/>
            <a:ext cx="5843155"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fr-CA" sz="1400" dirty="0">
                <a:solidFill>
                  <a:schemeClr val="tx2"/>
                </a:solidFill>
                <a:latin typeface="Dagny OT" panose="020B0504020201020104" pitchFamily="34" charset="77"/>
              </a:rPr>
              <a:t>[Arborescence analysée, collecte automatisée des données avec R]</a:t>
            </a:r>
          </a:p>
        </p:txBody>
      </p:sp>
    </p:spTree>
    <p:extLst>
      <p:ext uri="{BB962C8B-B14F-4D97-AF65-F5344CB8AC3E}">
        <p14:creationId xmlns:p14="http://schemas.microsoft.com/office/powerpoint/2010/main" val="785324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XPath – Structure de base</a:t>
            </a:r>
          </a:p>
        </p:txBody>
      </p:sp>
      <p:sp>
        <p:nvSpPr>
          <p:cNvPr id="3" name="Content Placeholder 2"/>
          <p:cNvSpPr>
            <a:spLocks noGrp="1"/>
          </p:cNvSpPr>
          <p:nvPr>
            <p:ph idx="1"/>
            <p:custDataLst>
              <p:tags r:id="rId2"/>
            </p:custDataLst>
          </p:nvPr>
        </p:nvSpPr>
        <p:spPr/>
        <p:txBody>
          <a:bodyPr>
            <a:noAutofit/>
          </a:bodyPr>
          <a:lstStyle/>
          <a:p>
            <a:r>
              <a:rPr lang="fr-CA" sz="2000" dirty="0"/>
              <a:t>Les balises HTML/XML présentent des </a:t>
            </a:r>
            <a:r>
              <a:rPr lang="fr-CA" sz="2000" b="1" dirty="0"/>
              <a:t>attributs</a:t>
            </a:r>
            <a:r>
              <a:rPr lang="fr-CA" sz="2000" dirty="0"/>
              <a:t> et des </a:t>
            </a:r>
            <a:r>
              <a:rPr lang="fr-CA" sz="2000" b="1" dirty="0"/>
              <a:t>valeurs</a:t>
            </a:r>
            <a:r>
              <a:rPr lang="fr-CA" sz="2000" dirty="0"/>
              <a:t>.</a:t>
            </a:r>
          </a:p>
          <a:p>
            <a:endParaRPr lang="fr-CA" sz="400" dirty="0"/>
          </a:p>
          <a:p>
            <a:r>
              <a:rPr lang="fr-CA" sz="2000" dirty="0"/>
              <a:t>Les fichiers HTML doivent être analysés avant qu’ils puissent faire l’objet d’une interrogation par </a:t>
            </a:r>
            <a:r>
              <a:rPr lang="fr-CA" sz="2000" dirty="0" err="1"/>
              <a:t>XPath</a:t>
            </a:r>
            <a:r>
              <a:rPr lang="fr-CA" sz="2000" dirty="0"/>
              <a:t>.</a:t>
            </a:r>
          </a:p>
          <a:p>
            <a:endParaRPr lang="fr-CA" sz="400" dirty="0"/>
          </a:p>
          <a:p>
            <a:r>
              <a:rPr lang="fr-CA" sz="2000" dirty="0"/>
              <a:t>Les interrogations </a:t>
            </a:r>
            <a:r>
              <a:rPr lang="fr-CA" sz="2000" dirty="0" err="1"/>
              <a:t>XPath</a:t>
            </a:r>
            <a:r>
              <a:rPr lang="fr-CA" sz="2000" dirty="0"/>
              <a:t> ont besoin d’un chemin d’accès et d’un document visé par la recherche.</a:t>
            </a:r>
          </a:p>
          <a:p>
            <a:pPr lvl="1"/>
            <a:r>
              <a:rPr lang="fr-CA" sz="1800" dirty="0"/>
              <a:t>les chemins d’accès consistent en un mécanisme d’adressage hiérarchique (succession de nœuds, séparés par des barres obliques [« / »])</a:t>
            </a:r>
          </a:p>
          <a:p>
            <a:pPr lvl="1"/>
            <a:r>
              <a:rPr lang="fr-CA" sz="1800" dirty="0"/>
              <a:t>les interrogations se présentent selon le format </a:t>
            </a:r>
            <a:r>
              <a:rPr lang="fr-CA" sz="1800" dirty="0">
                <a:latin typeface="Courier New" panose="02070309020205020404" pitchFamily="49" charset="0"/>
              </a:rPr>
              <a:t>xpathSApply(doc,path)</a:t>
            </a:r>
            <a:r>
              <a:rPr lang="fr-CA" sz="1800" dirty="0"/>
              <a:t> :</a:t>
            </a:r>
          </a:p>
          <a:p>
            <a:pPr lvl="1" algn="ctr"/>
            <a:r>
              <a:rPr lang="fr-CA" sz="1400" dirty="0">
                <a:latin typeface="Courier New" panose="02070309020205020404" pitchFamily="49" charset="0"/>
              </a:rPr>
              <a:t>xpathSApply(doc_analysé,"/</a:t>
            </a:r>
            <a:r>
              <a:rPr lang="fr-CA" sz="1400" dirty="0">
                <a:solidFill>
                  <a:srgbClr val="7030A0"/>
                </a:solidFill>
                <a:latin typeface="Courier New" panose="02070309020205020404" pitchFamily="49" charset="0"/>
              </a:rPr>
              <a:t>html</a:t>
            </a:r>
            <a:r>
              <a:rPr lang="fr-CA" sz="1400" dirty="0">
                <a:latin typeface="Courier New" panose="02070309020205020404" pitchFamily="49" charset="0"/>
              </a:rPr>
              <a:t>/</a:t>
            </a:r>
            <a:r>
              <a:rPr lang="fr-CA" sz="1400" dirty="0">
                <a:solidFill>
                  <a:srgbClr val="FFC000"/>
                </a:solidFill>
                <a:latin typeface="Courier New" panose="02070309020205020404" pitchFamily="49" charset="0"/>
              </a:rPr>
              <a:t>body</a:t>
            </a:r>
            <a:r>
              <a:rPr lang="fr-CA" sz="1400" dirty="0">
                <a:latin typeface="Courier New" panose="02070309020205020404" pitchFamily="49" charset="0"/>
              </a:rPr>
              <a:t>/</a:t>
            </a:r>
            <a:r>
              <a:rPr lang="fr-CA" sz="1400" dirty="0">
                <a:solidFill>
                  <a:srgbClr val="00B050"/>
                </a:solidFill>
                <a:latin typeface="Courier New" panose="02070309020205020404" pitchFamily="49" charset="0"/>
              </a:rPr>
              <a:t>div</a:t>
            </a:r>
            <a:r>
              <a:rPr lang="fr-CA" sz="1400" dirty="0">
                <a:latin typeface="Courier New" panose="02070309020205020404" pitchFamily="49" charset="0"/>
              </a:rPr>
              <a:t>/</a:t>
            </a:r>
            <a:r>
              <a:rPr lang="fr-CA" sz="1400" dirty="0">
                <a:solidFill>
                  <a:srgbClr val="00B0F0"/>
                </a:solidFill>
                <a:latin typeface="Courier New" panose="02070309020205020404" pitchFamily="49" charset="0"/>
              </a:rPr>
              <a:t>p</a:t>
            </a:r>
            <a:r>
              <a:rPr lang="fr-CA" sz="1400" dirty="0">
                <a:latin typeface="Courier New" panose="02070309020205020404" pitchFamily="49" charset="0"/>
              </a:rPr>
              <a:t>/</a:t>
            </a:r>
            <a:r>
              <a:rPr lang="fr-CA" sz="1400" dirty="0">
                <a:solidFill>
                  <a:srgbClr val="FF0000"/>
                </a:solidFill>
                <a:latin typeface="Courier New" panose="02070309020205020404" pitchFamily="49" charset="0"/>
              </a:rPr>
              <a:t>i</a:t>
            </a:r>
            <a:r>
              <a:rPr lang="fr-CA" sz="1400" dirty="0">
                <a:latin typeface="Courier New" panose="02070309020205020404" pitchFamily="49" charset="0"/>
              </a:rPr>
              <a:t>")</a:t>
            </a:r>
            <a:r>
              <a:rPr lang="fr-CA" sz="1800" dirty="0"/>
              <a:t> </a:t>
            </a:r>
          </a:p>
          <a:p>
            <a:pPr marL="594000" lvl="2" indent="0">
              <a:buNone/>
            </a:pPr>
            <a:r>
              <a:rPr lang="fr-CA" sz="1800" dirty="0"/>
              <a:t>cette instruction permet d’extraire toutes les balises </a:t>
            </a:r>
            <a:r>
              <a:rPr lang="fr-CA" sz="1800" dirty="0">
                <a:solidFill>
                  <a:srgbClr val="FF0000"/>
                </a:solidFill>
                <a:latin typeface="Courier New" panose="02070309020205020404" pitchFamily="49" charset="0"/>
              </a:rPr>
              <a:t>&lt;i&gt;</a:t>
            </a:r>
            <a:r>
              <a:rPr lang="fr-CA" sz="1800" dirty="0"/>
              <a:t> qui se trouvent à l’intérieur d’une balise </a:t>
            </a:r>
            <a:r>
              <a:rPr lang="fr-CA" sz="1800" dirty="0">
                <a:solidFill>
                  <a:srgbClr val="00B0F0"/>
                </a:solidFill>
                <a:latin typeface="Courier New" panose="02070309020205020404" pitchFamily="49" charset="0"/>
              </a:rPr>
              <a:t>&lt;p&gt;</a:t>
            </a:r>
            <a:r>
              <a:rPr lang="fr-CA" sz="1800" dirty="0"/>
              <a:t> à l’intérieur d’une balise </a:t>
            </a:r>
            <a:r>
              <a:rPr lang="fr-CA" sz="1800" dirty="0">
                <a:solidFill>
                  <a:srgbClr val="00B050"/>
                </a:solidFill>
                <a:latin typeface="Courier New" panose="02070309020205020404" pitchFamily="49" charset="0"/>
              </a:rPr>
              <a:t>&lt;div&gt;</a:t>
            </a:r>
            <a:r>
              <a:rPr lang="fr-CA" sz="1800" dirty="0"/>
              <a:t> dans le </a:t>
            </a:r>
            <a:r>
              <a:rPr lang="fr-CA" sz="1800" dirty="0">
                <a:solidFill>
                  <a:srgbClr val="FFC000"/>
                </a:solidFill>
                <a:latin typeface="Courier New" panose="02070309020205020404" pitchFamily="49" charset="0"/>
              </a:rPr>
              <a:t>corps</a:t>
            </a:r>
            <a:r>
              <a:rPr lang="fr-CA" sz="1800" dirty="0"/>
              <a:t> du fichier </a:t>
            </a:r>
            <a:r>
              <a:rPr lang="fr-CA" sz="1800" dirty="0">
                <a:solidFill>
                  <a:srgbClr val="7030A0"/>
                </a:solidFill>
                <a:latin typeface="Courier New" panose="02070309020205020404" pitchFamily="49" charset="0"/>
              </a:rPr>
              <a:t>html</a:t>
            </a:r>
            <a:r>
              <a:rPr lang="fr-CA" sz="1800" dirty="0"/>
              <a:t>.</a:t>
            </a:r>
            <a:endParaRPr lang="fr-CA" sz="18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763474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XPath – Relations des nœuds</a:t>
            </a:r>
          </a:p>
        </p:txBody>
      </p:sp>
      <p:sp>
        <p:nvSpPr>
          <p:cNvPr id="3" name="Content Placeholder 2"/>
          <p:cNvSpPr>
            <a:spLocks noGrp="1"/>
          </p:cNvSpPr>
          <p:nvPr>
            <p:ph idx="1"/>
            <p:custDataLst>
              <p:tags r:id="rId2"/>
            </p:custDataLst>
          </p:nvPr>
        </p:nvSpPr>
        <p:spPr/>
        <p:txBody>
          <a:bodyPr>
            <a:normAutofit fontScale="85000" lnSpcReduction="10000"/>
          </a:bodyPr>
          <a:lstStyle/>
          <a:p>
            <a:r>
              <a:rPr lang="fr-CA" sz="2600" dirty="0"/>
              <a:t>Les chemins d’accès absolus (voire relatifs) ne peuvent pas toujours sélectionner de manière succincte des nœuds dans de gros fichiers ou dans des fichiers complexes. </a:t>
            </a:r>
          </a:p>
          <a:p>
            <a:endParaRPr lang="fr-CA" sz="500" dirty="0"/>
          </a:p>
          <a:p>
            <a:r>
              <a:rPr lang="fr-CA" sz="2600" dirty="0"/>
              <a:t>Analogie de l’arborescence familiale : la place du nœud à l’intérieur de l’arborescence analysée se rapproche fréquemment des relations qu’entretiennent les familles élargies.</a:t>
            </a:r>
          </a:p>
          <a:p>
            <a:endParaRPr lang="fr-CA" sz="500" dirty="0"/>
          </a:p>
          <a:p>
            <a:r>
              <a:rPr lang="fr-CA" sz="2600" dirty="0"/>
              <a:t>Les relations sont désignées par rapport à </a:t>
            </a:r>
            <a:r>
              <a:rPr lang="fr-CA" sz="2600" dirty="0">
                <a:latin typeface="Courier New" panose="02070309020205020404" pitchFamily="49" charset="0"/>
              </a:rPr>
              <a:t>node1/relation::node2</a:t>
            </a:r>
            <a:r>
              <a:rPr lang="fr-CA" sz="2600" dirty="0"/>
              <a:t>.</a:t>
            </a:r>
          </a:p>
          <a:p>
            <a:endParaRPr lang="fr-CA" sz="1100" dirty="0"/>
          </a:p>
          <a:p>
            <a:r>
              <a:rPr lang="fr-CA" sz="2600" b="1" dirty="0"/>
              <a:t>Exemples :</a:t>
            </a:r>
            <a:r>
              <a:rPr lang="fr-CA" dirty="0"/>
              <a:t> </a:t>
            </a:r>
          </a:p>
          <a:p>
            <a:pPr lvl="1"/>
            <a:r>
              <a:rPr lang="fr-CA" sz="2200" dirty="0">
                <a:latin typeface="Courier New" panose="02070309020205020404" pitchFamily="49" charset="0"/>
              </a:rPr>
              <a:t>« //a/ancestor::div »</a:t>
            </a:r>
            <a:r>
              <a:rPr lang="fr-CA" sz="2200" dirty="0"/>
              <a:t> permet d’extraire tous les nœuds </a:t>
            </a:r>
            <a:r>
              <a:rPr lang="fr-CA" sz="2200" dirty="0">
                <a:latin typeface="Courier New" panose="02070309020205020404" pitchFamily="49" charset="0"/>
              </a:rPr>
              <a:t>&lt;div&gt;</a:t>
            </a:r>
            <a:r>
              <a:rPr lang="fr-CA" sz="2200" dirty="0"/>
              <a:t> qui précèdent le nœud </a:t>
            </a:r>
            <a:r>
              <a:rPr lang="fr-CA" sz="2200" dirty="0">
                <a:latin typeface="Courier New" panose="02070309020205020404" pitchFamily="49" charset="0"/>
              </a:rPr>
              <a:t>&lt;a&gt;</a:t>
            </a:r>
            <a:r>
              <a:rPr lang="fr-CA" sz="2200" dirty="0"/>
              <a:t>.</a:t>
            </a:r>
          </a:p>
          <a:p>
            <a:pPr lvl="1"/>
            <a:r>
              <a:rPr lang="fr-CA" sz="2200" dirty="0">
                <a:latin typeface="Courier New" panose="02070309020205020404" pitchFamily="49" charset="0"/>
              </a:rPr>
              <a:t>« //a/ancestor::div//i »</a:t>
            </a:r>
            <a:r>
              <a:rPr lang="fr-CA" dirty="0"/>
              <a:t> </a:t>
            </a:r>
            <a:r>
              <a:rPr lang="fr-CA" sz="2200" dirty="0"/>
              <a:t>permet d’extraire tous les nœuds </a:t>
            </a:r>
            <a:r>
              <a:rPr lang="fr-CA" sz="2200" dirty="0">
                <a:latin typeface="Courier New" panose="02070309020205020404" pitchFamily="49" charset="0"/>
              </a:rPr>
              <a:t>&lt;i&gt;</a:t>
            </a:r>
            <a:r>
              <a:rPr lang="fr-CA" sz="2200" dirty="0"/>
              <a:t> qui se trouvent à l’intérieur d’un nœud </a:t>
            </a:r>
            <a:r>
              <a:rPr lang="fr-CA" sz="2200" dirty="0">
                <a:latin typeface="Courier New" panose="02070309020205020404" pitchFamily="49" charset="0"/>
              </a:rPr>
              <a:t>&lt;div&gt; </a:t>
            </a:r>
            <a:r>
              <a:rPr lang="fr-CA" sz="2200" dirty="0"/>
              <a:t>qui précède un nœud </a:t>
            </a:r>
            <a:r>
              <a:rPr lang="fr-CA" sz="2200" dirty="0">
                <a:latin typeface="Courier New" panose="02070309020205020404" pitchFamily="49" charset="0"/>
              </a:rPr>
              <a:t>&lt;a&gt;</a:t>
            </a:r>
            <a:r>
              <a:rPr lang="fr-CA" sz="2200" dirty="0"/>
              <a:t>, etc.</a:t>
            </a:r>
          </a:p>
        </p:txBody>
      </p:sp>
    </p:spTree>
    <p:extLst>
      <p:ext uri="{BB962C8B-B14F-4D97-AF65-F5344CB8AC3E}">
        <p14:creationId xmlns:p14="http://schemas.microsoft.com/office/powerpoint/2010/main" val="2813361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66168-8796-3C47-A32F-3EAFA4BF9CC9}"/>
              </a:ext>
            </a:extLst>
          </p:cNvPr>
          <p:cNvSpPr>
            <a:spLocks noGrp="1"/>
          </p:cNvSpPr>
          <p:nvPr>
            <p:ph type="title"/>
            <p:custDataLst>
              <p:tags r:id="rId1"/>
            </p:custDataLst>
          </p:nvPr>
        </p:nvSpPr>
        <p:spPr/>
        <p:txBody>
          <a:bodyPr/>
          <a:lstStyle/>
          <a:p>
            <a:r>
              <a:rPr lang="fr-CA"/>
              <a:t>MODÈLES D’ÉCHANTILLONNAGE</a:t>
            </a:r>
          </a:p>
        </p:txBody>
      </p:sp>
      <p:sp>
        <p:nvSpPr>
          <p:cNvPr id="3" name="Content Placeholder 2">
            <a:extLst>
              <a:ext uri="{FF2B5EF4-FFF2-40B4-BE49-F238E27FC236}">
                <a16:creationId xmlns:a16="http://schemas.microsoft.com/office/drawing/2014/main" id="{11B5176A-C986-B147-A355-2E003F4E1907}"/>
              </a:ext>
            </a:extLst>
          </p:cNvPr>
          <p:cNvSpPr>
            <a:spLocks noGrp="1"/>
          </p:cNvSpPr>
          <p:nvPr>
            <p:ph idx="1"/>
            <p:custDataLst>
              <p:tags r:id="rId2"/>
            </p:custDataLst>
          </p:nvPr>
        </p:nvSpPr>
        <p:spPr/>
        <p:txBody>
          <a:bodyPr/>
          <a:lstStyle/>
          <a:p>
            <a:r>
              <a:rPr lang="fr-CA" dirty="0"/>
              <a:t>Un </a:t>
            </a:r>
            <a:r>
              <a:rPr lang="fr-CA" b="1" dirty="0"/>
              <a:t>recensement</a:t>
            </a:r>
            <a:r>
              <a:rPr lang="fr-CA" dirty="0"/>
              <a:t> est une collecte de données sur toutes les unités d’une population, alors qu’une </a:t>
            </a:r>
            <a:r>
              <a:rPr lang="fr-CA" b="1" dirty="0"/>
              <a:t>enquête sur échantillon</a:t>
            </a:r>
            <a:r>
              <a:rPr lang="fr-CA" dirty="0"/>
              <a:t> n’utilise qu’une fraction des unités.</a:t>
            </a:r>
          </a:p>
          <a:p>
            <a:endParaRPr lang="fr-CA" sz="500" dirty="0"/>
          </a:p>
          <a:p>
            <a:r>
              <a:rPr lang="fr-CA" dirty="0"/>
              <a:t>Lorsque l’échantillonnage de l’enquête est effectué correctement, il est possible de recourir à diverses </a:t>
            </a:r>
            <a:r>
              <a:rPr lang="fr-CA" b="1" dirty="0"/>
              <a:t>méthodes statistiques</a:t>
            </a:r>
            <a:r>
              <a:rPr lang="fr-CA" dirty="0"/>
              <a:t> pour faire des </a:t>
            </a:r>
            <a:r>
              <a:rPr lang="fr-CA" b="1" dirty="0"/>
              <a:t>inférences</a:t>
            </a:r>
            <a:r>
              <a:rPr lang="fr-CA" dirty="0"/>
              <a:t> sur la </a:t>
            </a:r>
            <a:r>
              <a:rPr lang="fr-CA" b="1" dirty="0"/>
              <a:t>population cible</a:t>
            </a:r>
            <a:r>
              <a:rPr lang="fr-CA" dirty="0"/>
              <a:t> en échantillonnant un (comparativement) petit nombre d’unités dans la </a:t>
            </a:r>
            <a:r>
              <a:rPr lang="fr-CA" b="1" dirty="0"/>
              <a:t>population étudiée</a:t>
            </a:r>
            <a:r>
              <a:rPr lang="fr-CA" dirty="0"/>
              <a:t>. </a:t>
            </a:r>
          </a:p>
        </p:txBody>
      </p:sp>
    </p:spTree>
    <p:extLst>
      <p:ext uri="{BB962C8B-B14F-4D97-AF65-F5344CB8AC3E}">
        <p14:creationId xmlns:p14="http://schemas.microsoft.com/office/powerpoint/2010/main" val="593452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150124" y="656967"/>
            <a:ext cx="3862317" cy="5697354"/>
          </a:xfrm>
        </p:spPr>
      </p:pic>
      <p:pic>
        <p:nvPicPr>
          <p:cNvPr id="2" name="Picture 1"/>
          <p:cNvPicPr>
            <a:picLocks noChangeAspect="1"/>
          </p:cNvPicPr>
          <p:nvPr>
            <p:custDataLst>
              <p:tags r:id="rId2"/>
            </p:custDataLst>
          </p:nvPr>
        </p:nvPicPr>
        <p:blipFill>
          <a:blip r:embed="rId6">
            <a:extLst>
              <a:ext uri="{28A0092B-C50C-407E-A947-70E740481C1C}">
                <a14:useLocalDpi xmlns:a14="http://schemas.microsoft.com/office/drawing/2010/main" val="0"/>
              </a:ext>
            </a:extLst>
          </a:blip>
          <a:stretch>
            <a:fillRect/>
          </a:stretch>
        </p:blipFill>
        <p:spPr>
          <a:xfrm>
            <a:off x="4194221" y="656967"/>
            <a:ext cx="7750171" cy="5697354"/>
          </a:xfrm>
          <a:prstGeom prst="rect">
            <a:avLst/>
          </a:prstGeom>
        </p:spPr>
      </p:pic>
      <p:sp>
        <p:nvSpPr>
          <p:cNvPr id="4" name="Content Placeholder 2">
            <a:extLst>
              <a:ext uri="{FF2B5EF4-FFF2-40B4-BE49-F238E27FC236}">
                <a16:creationId xmlns:a16="http://schemas.microsoft.com/office/drawing/2014/main" id="{5A77D65D-F897-DE4E-865E-7A618505C80A}"/>
              </a:ext>
            </a:extLst>
          </p:cNvPr>
          <p:cNvSpPr txBox="1">
            <a:spLocks/>
          </p:cNvSpPr>
          <p:nvPr>
            <p:custDataLst>
              <p:tags r:id="rId3"/>
            </p:custDataLst>
          </p:nvPr>
        </p:nvSpPr>
        <p:spPr>
          <a:xfrm>
            <a:off x="6078683" y="6824"/>
            <a:ext cx="6113318"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fr-CA" sz="1400" dirty="0">
                <a:solidFill>
                  <a:schemeClr val="tx2"/>
                </a:solidFill>
                <a:latin typeface="Dagny OT" panose="020B0504020201020104" pitchFamily="34" charset="77"/>
              </a:rPr>
              <a:t>[Relations entre les nœuds, collecte automatisée des données avec R]</a:t>
            </a:r>
          </a:p>
        </p:txBody>
      </p:sp>
    </p:spTree>
    <p:extLst>
      <p:ext uri="{BB962C8B-B14F-4D97-AF65-F5344CB8AC3E}">
        <p14:creationId xmlns:p14="http://schemas.microsoft.com/office/powerpoint/2010/main" val="4294639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fr-CA"/>
              <a:t>XPath – Prédicats</a:t>
            </a:r>
          </a:p>
        </p:txBody>
      </p:sp>
      <p:sp>
        <p:nvSpPr>
          <p:cNvPr id="3" name="Content Placeholder 2"/>
          <p:cNvSpPr>
            <a:spLocks noGrp="1"/>
          </p:cNvSpPr>
          <p:nvPr>
            <p:ph idx="1"/>
            <p:custDataLst>
              <p:tags r:id="rId2"/>
            </p:custDataLst>
          </p:nvPr>
        </p:nvSpPr>
        <p:spPr/>
        <p:txBody>
          <a:bodyPr>
            <a:normAutofit fontScale="85000" lnSpcReduction="20000"/>
          </a:bodyPr>
          <a:lstStyle/>
          <a:p>
            <a:r>
              <a:rPr lang="fr-CA" sz="2600" dirty="0"/>
              <a:t>Un prédicat est une fonction qui s’applique au nom, à la valeur ou aux attributs d’un nœud et qui produit une réponse logique </a:t>
            </a:r>
            <a:r>
              <a:rPr lang="fr-CA" sz="2600" i="1" dirty="0"/>
              <a:t>VRAI (TRUE)</a:t>
            </a:r>
            <a:r>
              <a:rPr lang="fr-CA" sz="2600" dirty="0"/>
              <a:t> ou </a:t>
            </a:r>
            <a:r>
              <a:rPr lang="fr-CA" sz="2600" i="1" dirty="0"/>
              <a:t>FAUX (FALSE)</a:t>
            </a:r>
            <a:r>
              <a:rPr lang="fr-CA" sz="2600" dirty="0"/>
              <a:t>.</a:t>
            </a:r>
          </a:p>
          <a:p>
            <a:endParaRPr lang="fr-CA" sz="500" dirty="0"/>
          </a:p>
          <a:p>
            <a:r>
              <a:rPr lang="fr-CA" sz="2600" dirty="0"/>
              <a:t>Les prédicats modifient le chemin d’entrée d’une interrogation XPath. Les nœuds pour lesquels la relation s’avère exacte sont sélectionnés par l’interrogation.</a:t>
            </a:r>
          </a:p>
          <a:p>
            <a:endParaRPr lang="fr-CA" sz="500" dirty="0"/>
          </a:p>
          <a:p>
            <a:r>
              <a:rPr lang="fr-CA" sz="2600" dirty="0"/>
              <a:t>Les prédicats sont présentés entre crochets, et suivent un nœud. </a:t>
            </a:r>
          </a:p>
          <a:p>
            <a:endParaRPr lang="fr-CA" sz="500" dirty="0"/>
          </a:p>
          <a:p>
            <a:r>
              <a:rPr lang="fr-CA" sz="2600" b="1" dirty="0"/>
              <a:t>Exemples :</a:t>
            </a:r>
          </a:p>
          <a:p>
            <a:pPr lvl="1"/>
            <a:r>
              <a:rPr lang="fr-CA" sz="2200" dirty="0">
                <a:latin typeface="Courier New" panose="02070309020205020404" pitchFamily="49" charset="0"/>
              </a:rPr>
              <a:t>« //p[position()=1] »</a:t>
            </a:r>
            <a:r>
              <a:rPr lang="fr-CA" sz="2200" dirty="0"/>
              <a:t> permet d’extraire le premier nœud &lt;p&gt; par rapport à son nœud parent  </a:t>
            </a:r>
            <a:r>
              <a:rPr lang="fr-CA" sz="2200" dirty="0">
                <a:latin typeface="Courier New" panose="02070309020205020404" pitchFamily="49" charset="0"/>
              </a:rPr>
              <a:t>&lt;p&gt;.</a:t>
            </a:r>
            <a:r>
              <a:rPr lang="fr-CA" sz="2200" dirty="0"/>
              <a:t> </a:t>
            </a:r>
          </a:p>
          <a:p>
            <a:pPr lvl="1"/>
            <a:r>
              <a:rPr lang="fr-CA" sz="2200" dirty="0">
                <a:latin typeface="Courier New" panose="02070309020205020404" pitchFamily="49" charset="0"/>
              </a:rPr>
              <a:t>« //p[last()] »</a:t>
            </a:r>
            <a:r>
              <a:rPr lang="fr-CA" sz="2200" dirty="0"/>
              <a:t> permet d’extraire le dernier nœud &lt;p&gt; par rapport à son nœud parent </a:t>
            </a:r>
            <a:r>
              <a:rPr lang="fr-CA" sz="2200" dirty="0">
                <a:latin typeface="Courier New" panose="02070309020205020404" pitchFamily="49" charset="0"/>
              </a:rPr>
              <a:t>&lt;p&gt;.</a:t>
            </a:r>
            <a:endParaRPr lang="fr-CA" sz="2200" dirty="0"/>
          </a:p>
          <a:p>
            <a:pPr lvl="1"/>
            <a:r>
              <a:rPr lang="fr-CA" sz="2200" dirty="0">
                <a:latin typeface="Courier New" panose="02070309020205020404" pitchFamily="49" charset="0"/>
              </a:rPr>
              <a:t>« //div[count(./@*)&gt;2] »</a:t>
            </a:r>
            <a:r>
              <a:rPr lang="fr-CA" sz="2200" dirty="0"/>
              <a:t> permet d’extraire tous les nœuds </a:t>
            </a:r>
            <a:r>
              <a:rPr lang="fr-CA" sz="2200" dirty="0">
                <a:latin typeface="Courier New" panose="02070309020205020404" pitchFamily="49" charset="0"/>
              </a:rPr>
              <a:t>&lt;div&gt;</a:t>
            </a:r>
            <a:r>
              <a:rPr lang="fr-CA" sz="2200" dirty="0"/>
              <a:t> avec deux attributs ou plus, etc.</a:t>
            </a:r>
          </a:p>
        </p:txBody>
      </p:sp>
    </p:spTree>
    <p:extLst>
      <p:ext uri="{BB962C8B-B14F-4D97-AF65-F5344CB8AC3E}">
        <p14:creationId xmlns:p14="http://schemas.microsoft.com/office/powerpoint/2010/main" val="2628904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4294967295"/>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1640006" y="707266"/>
            <a:ext cx="8911987" cy="5646857"/>
          </a:xfrm>
        </p:spPr>
      </p:pic>
      <p:sp>
        <p:nvSpPr>
          <p:cNvPr id="3" name="Content Placeholder 2">
            <a:extLst>
              <a:ext uri="{FF2B5EF4-FFF2-40B4-BE49-F238E27FC236}">
                <a16:creationId xmlns:a16="http://schemas.microsoft.com/office/drawing/2014/main" id="{5A77D65D-F897-DE4E-865E-7A618505C80A}"/>
              </a:ext>
            </a:extLst>
          </p:cNvPr>
          <p:cNvSpPr txBox="1">
            <a:spLocks/>
          </p:cNvSpPr>
          <p:nvPr>
            <p:custDataLst>
              <p:tags r:id="rId2"/>
            </p:custDataLst>
          </p:nvPr>
        </p:nvSpPr>
        <p:spPr>
          <a:xfrm>
            <a:off x="5419021" y="0"/>
            <a:ext cx="6772979"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fr-CA" sz="1400" dirty="0">
                <a:solidFill>
                  <a:schemeClr val="tx2"/>
                </a:solidFill>
                <a:latin typeface="Dagny OT" panose="020B0504020201020104" pitchFamily="34" charset="77"/>
              </a:rPr>
              <a:t>[Fonctions XPath importantes, collecte automatisée des données avec R]</a:t>
            </a:r>
          </a:p>
        </p:txBody>
      </p:sp>
    </p:spTree>
    <p:extLst>
      <p:ext uri="{BB962C8B-B14F-4D97-AF65-F5344CB8AC3E}">
        <p14:creationId xmlns:p14="http://schemas.microsoft.com/office/powerpoint/2010/main" val="165466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F142F-F4CB-43B3-9A67-C4E46FE2A336}"/>
              </a:ext>
            </a:extLst>
          </p:cNvPr>
          <p:cNvSpPr>
            <a:spLocks noGrp="1"/>
          </p:cNvSpPr>
          <p:nvPr>
            <p:ph type="title"/>
            <p:custDataLst>
              <p:tags r:id="rId1"/>
            </p:custDataLst>
          </p:nvPr>
        </p:nvSpPr>
        <p:spPr/>
        <p:txBody>
          <a:bodyPr/>
          <a:lstStyle/>
          <a:p>
            <a:r>
              <a:rPr lang="fr-CA"/>
              <a:t>Communiqués de presse du gouvernement du Royaume-Uni – Contexte</a:t>
            </a:r>
          </a:p>
        </p:txBody>
      </p:sp>
      <p:sp>
        <p:nvSpPr>
          <p:cNvPr id="3" name="Content Placeholder 2">
            <a:extLst>
              <a:ext uri="{FF2B5EF4-FFF2-40B4-BE49-F238E27FC236}">
                <a16:creationId xmlns:a16="http://schemas.microsoft.com/office/drawing/2014/main" id="{BFCCC0E3-186C-49BD-B68E-B8C70875F6EB}"/>
              </a:ext>
            </a:extLst>
          </p:cNvPr>
          <p:cNvSpPr>
            <a:spLocks noGrp="1"/>
          </p:cNvSpPr>
          <p:nvPr>
            <p:ph idx="1"/>
            <p:custDataLst>
              <p:tags r:id="rId2"/>
            </p:custDataLst>
          </p:nvPr>
        </p:nvSpPr>
        <p:spPr/>
        <p:txBody>
          <a:bodyPr/>
          <a:lstStyle/>
          <a:p>
            <a:pPr>
              <a:lnSpc>
                <a:spcPct val="100000"/>
              </a:lnSpc>
            </a:pPr>
            <a:r>
              <a:rPr lang="fr-CA" dirty="0"/>
              <a:t>Le gouvernement du Royaume-Uni publie tous ses communiqués de presse en ligne, à l’adresse </a:t>
            </a:r>
            <a:r>
              <a:rPr lang="fr-CA" dirty="0">
                <a:hlinkClick r:id="rId5"/>
              </a:rPr>
              <a:t>gov.uk/government/announcements</a:t>
            </a:r>
            <a:r>
              <a:rPr lang="fr-CA" dirty="0"/>
              <a:t>.</a:t>
            </a:r>
          </a:p>
          <a:p>
            <a:pPr>
              <a:lnSpc>
                <a:spcPct val="100000"/>
              </a:lnSpc>
            </a:pPr>
            <a:endParaRPr lang="fr-CA" sz="500" dirty="0"/>
          </a:p>
          <a:p>
            <a:pPr algn="just">
              <a:lnSpc>
                <a:spcPct val="100000"/>
              </a:lnSpc>
            </a:pPr>
            <a:r>
              <a:rPr lang="fr-CA" dirty="0"/>
              <a:t>Le 29 mars 2018, on dénombrait plus de 65 000 communiqués de presse sur le site. </a:t>
            </a:r>
          </a:p>
          <a:p>
            <a:pPr algn="just">
              <a:lnSpc>
                <a:spcPct val="100000"/>
              </a:lnSpc>
            </a:pPr>
            <a:endParaRPr lang="fr-CA" sz="500" dirty="0"/>
          </a:p>
          <a:p>
            <a:pPr lvl="0">
              <a:lnSpc>
                <a:spcPct val="100000"/>
              </a:lnSpc>
            </a:pPr>
            <a:r>
              <a:rPr lang="fr-CA" b="1" dirty="0"/>
              <a:t>Questions : </a:t>
            </a:r>
          </a:p>
          <a:p>
            <a:pPr lvl="1">
              <a:lnSpc>
                <a:spcPct val="100000"/>
              </a:lnSpc>
            </a:pPr>
            <a:r>
              <a:rPr lang="fr-CA" dirty="0"/>
              <a:t>Pouvons-nous prédire quel organisme a fait une annonce en se fiant uniquement au contenu textuel de cette dernière? </a:t>
            </a:r>
          </a:p>
          <a:p>
            <a:pPr lvl="1">
              <a:lnSpc>
                <a:spcPct val="100000"/>
              </a:lnSpc>
            </a:pPr>
            <a:r>
              <a:rPr lang="fr-CA" dirty="0"/>
              <a:t>Y </a:t>
            </a:r>
            <a:r>
              <a:rPr lang="fr-CA" dirty="0" err="1"/>
              <a:t>a-t-il</a:t>
            </a:r>
            <a:r>
              <a:rPr lang="fr-CA" dirty="0"/>
              <a:t> des thèmes qui semblent sans cesse revenir à l’avant-plan?</a:t>
            </a:r>
          </a:p>
        </p:txBody>
      </p:sp>
      <p:sp>
        <p:nvSpPr>
          <p:cNvPr id="4" name="Content Placeholder 2">
            <a:extLst>
              <a:ext uri="{FF2B5EF4-FFF2-40B4-BE49-F238E27FC236}">
                <a16:creationId xmlns:a16="http://schemas.microsoft.com/office/drawing/2014/main" id="{8299F9EE-7FCD-D149-8F31-93CD6E0D70DE}"/>
              </a:ext>
            </a:extLst>
          </p:cNvPr>
          <p:cNvSpPr txBox="1">
            <a:spLocks/>
          </p:cNvSpPr>
          <p:nvPr>
            <p:custDataLst>
              <p:tags r:id="rId3"/>
            </p:custDataLst>
          </p:nvPr>
        </p:nvSpPr>
        <p:spPr>
          <a:xfrm>
            <a:off x="3213275" y="6502285"/>
            <a:ext cx="8978725" cy="343304"/>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fr-CA" sz="1800" dirty="0">
                <a:latin typeface="Dagny OT" panose="020B0504020201020104" pitchFamily="34" charset="77"/>
              </a:rPr>
              <a:t>[</a:t>
            </a:r>
            <a:r>
              <a:rPr lang="fr-CA" sz="1800" dirty="0">
                <a:latin typeface="Helvetica Light Oblique" panose="020B0403020202020204" pitchFamily="34" charset="0"/>
              </a:rPr>
              <a:t>Collecte automatisée des données avec R</a:t>
            </a:r>
            <a:r>
              <a:rPr lang="fr-CA" sz="1800" dirty="0">
                <a:latin typeface="Dagny OT" panose="020B0504020201020104" pitchFamily="34" charset="77"/>
              </a:rPr>
              <a:t>]</a:t>
            </a:r>
          </a:p>
        </p:txBody>
      </p:sp>
    </p:spTree>
    <p:extLst>
      <p:ext uri="{BB962C8B-B14F-4D97-AF65-F5344CB8AC3E}">
        <p14:creationId xmlns:p14="http://schemas.microsoft.com/office/powerpoint/2010/main" val="2974292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custDataLst>
              <p:tags r:id="rId1"/>
            </p:custDataLst>
          </p:nvPr>
        </p:nvPicPr>
        <p:blipFill rotWithShape="1">
          <a:blip r:embed="rId3">
            <a:extLst>
              <a:ext uri="{28A0092B-C50C-407E-A947-70E740481C1C}">
                <a14:useLocalDpi xmlns:a14="http://schemas.microsoft.com/office/drawing/2010/main" val="0"/>
              </a:ext>
            </a:extLst>
          </a:blip>
          <a:srcRect b="408"/>
          <a:stretch/>
        </p:blipFill>
        <p:spPr>
          <a:xfrm>
            <a:off x="1605280" y="592002"/>
            <a:ext cx="8981441" cy="5746566"/>
          </a:xfrm>
          <a:prstGeom prst="rect">
            <a:avLst/>
          </a:prstGeom>
        </p:spPr>
      </p:pic>
    </p:spTree>
    <p:extLst>
      <p:ext uri="{BB962C8B-B14F-4D97-AF65-F5344CB8AC3E}">
        <p14:creationId xmlns:p14="http://schemas.microsoft.com/office/powerpoint/2010/main" val="2841882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F91306E-8F73-7B4F-ACAD-9E3839305713}"/>
              </a:ext>
            </a:extLst>
          </p:cNvPr>
          <p:cNvSpPr/>
          <p:nvPr>
            <p:custDataLst>
              <p:tags r:id="rId1"/>
            </p:custDataLst>
          </p:nvPr>
        </p:nvSpPr>
        <p:spPr>
          <a:xfrm>
            <a:off x="4785360" y="261257"/>
            <a:ext cx="7267296" cy="49058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custDataLst>
              <p:tags r:id="rId2"/>
            </p:custDataLst>
          </p:nvPr>
        </p:nvPicPr>
        <p:blipFill>
          <a:blip r:embed="rId9">
            <a:extLst>
              <a:ext uri="{28A0092B-C50C-407E-A947-70E740481C1C}">
                <a14:useLocalDpi xmlns:a14="http://schemas.microsoft.com/office/drawing/2010/main" val="0"/>
              </a:ext>
            </a:extLst>
          </a:blip>
          <a:stretch>
            <a:fillRect/>
          </a:stretch>
        </p:blipFill>
        <p:spPr>
          <a:xfrm>
            <a:off x="148053" y="108857"/>
            <a:ext cx="4778314" cy="6640286"/>
          </a:xfrm>
          <a:prstGeom prst="rect">
            <a:avLst/>
          </a:prstGeom>
        </p:spPr>
      </p:pic>
      <p:sp>
        <p:nvSpPr>
          <p:cNvPr id="3" name="Content Placeholder 2">
            <a:extLst>
              <a:ext uri="{FF2B5EF4-FFF2-40B4-BE49-F238E27FC236}">
                <a16:creationId xmlns:a16="http://schemas.microsoft.com/office/drawing/2014/main" id="{BFCCC0E3-186C-49BD-B68E-B8C70875F6EB}"/>
              </a:ext>
            </a:extLst>
          </p:cNvPr>
          <p:cNvSpPr txBox="1">
            <a:spLocks/>
          </p:cNvSpPr>
          <p:nvPr>
            <p:custDataLst>
              <p:tags r:id="rId3"/>
            </p:custDataLst>
          </p:nvPr>
        </p:nvSpPr>
        <p:spPr>
          <a:xfrm>
            <a:off x="5259969" y="261257"/>
            <a:ext cx="6792687" cy="4351338"/>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Helvetica Ligh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Helvetica Ligh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Helvetica Ligh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Ligh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Helvetica Ligh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fr-CA" sz="2000" dirty="0">
                <a:solidFill>
                  <a:schemeClr val="tx2"/>
                </a:solidFill>
                <a:latin typeface="Dagny OT" panose="020B0504020201020104" pitchFamily="34" charset="77"/>
              </a:rPr>
              <a:t>Chaque communiqué de presse contient ce qui suit :</a:t>
            </a:r>
          </a:p>
          <a:p>
            <a:pPr lvl="1">
              <a:lnSpc>
                <a:spcPct val="100000"/>
              </a:lnSpc>
            </a:pPr>
            <a:r>
              <a:rPr lang="fr-CA" sz="1800" dirty="0">
                <a:solidFill>
                  <a:srgbClr val="FF0000"/>
                </a:solidFill>
                <a:latin typeface="Dagny OT" panose="020B0504020201020104" pitchFamily="34" charset="77"/>
              </a:rPr>
              <a:t>titre</a:t>
            </a:r>
          </a:p>
          <a:p>
            <a:pPr lvl="1">
              <a:lnSpc>
                <a:spcPct val="100000"/>
              </a:lnSpc>
            </a:pPr>
            <a:r>
              <a:rPr lang="fr-CA" sz="1800" dirty="0">
                <a:solidFill>
                  <a:srgbClr val="FFC000"/>
                </a:solidFill>
                <a:latin typeface="Dagny OT" panose="020B0504020201020104" pitchFamily="34" charset="77"/>
              </a:rPr>
              <a:t>date de publication</a:t>
            </a:r>
          </a:p>
          <a:p>
            <a:pPr lvl="1">
              <a:lnSpc>
                <a:spcPct val="100000"/>
              </a:lnSpc>
            </a:pPr>
            <a:r>
              <a:rPr lang="fr-CA" sz="1800" dirty="0">
                <a:solidFill>
                  <a:srgbClr val="00B0F0"/>
                </a:solidFill>
                <a:latin typeface="Dagny OT" panose="020B0504020201020104" pitchFamily="34" charset="77"/>
              </a:rPr>
              <a:t>organismes/personnes l’ayant publié</a:t>
            </a:r>
          </a:p>
          <a:p>
            <a:pPr lvl="1">
              <a:lnSpc>
                <a:spcPct val="100000"/>
              </a:lnSpc>
            </a:pPr>
            <a:r>
              <a:rPr lang="fr-CA" sz="1800" dirty="0">
                <a:solidFill>
                  <a:srgbClr val="00B050"/>
                </a:solidFill>
                <a:latin typeface="Dagny OT" panose="020B0504020201020104" pitchFamily="34" charset="77"/>
              </a:rPr>
              <a:t>texte du communiqué de presse</a:t>
            </a:r>
          </a:p>
          <a:p>
            <a:pPr>
              <a:lnSpc>
                <a:spcPct val="100000"/>
              </a:lnSpc>
            </a:pPr>
            <a:endParaRPr lang="fr-CA" sz="900" dirty="0">
              <a:latin typeface="Dagny OT" panose="020B0504020201020104" pitchFamily="34" charset="77"/>
            </a:endParaRPr>
          </a:p>
          <a:p>
            <a:pPr>
              <a:lnSpc>
                <a:spcPct val="100000"/>
              </a:lnSpc>
            </a:pPr>
            <a:r>
              <a:rPr lang="fr-CA" sz="2000" dirty="0">
                <a:solidFill>
                  <a:schemeClr val="tx2"/>
                </a:solidFill>
                <a:latin typeface="Dagny OT" panose="020B0504020201020104" pitchFamily="34" charset="77"/>
              </a:rPr>
              <a:t>Les communiqués de presse portent principalement sur 2017 et proviennent des bureaux ou organismes suivants : </a:t>
            </a:r>
          </a:p>
          <a:p>
            <a:pPr lvl="1">
              <a:lnSpc>
                <a:spcPct val="100000"/>
              </a:lnSpc>
            </a:pPr>
            <a:r>
              <a:rPr lang="fr-CA" sz="1800" dirty="0">
                <a:solidFill>
                  <a:schemeClr val="tx2"/>
                </a:solidFill>
                <a:latin typeface="Dagny OT" panose="020B0504020201020104" pitchFamily="34" charset="77"/>
              </a:rPr>
              <a:t>Bureau du pays de Galles</a:t>
            </a:r>
          </a:p>
          <a:p>
            <a:pPr lvl="1"/>
            <a:r>
              <a:rPr lang="fr-CA" sz="1800" dirty="0">
                <a:solidFill>
                  <a:schemeClr val="tx2"/>
                </a:solidFill>
                <a:latin typeface="Dagny OT" panose="020B0504020201020104" pitchFamily="34" charset="77"/>
              </a:rPr>
              <a:t>Ministère des Affaires étrangères</a:t>
            </a:r>
          </a:p>
          <a:p>
            <a:pPr lvl="1"/>
            <a:r>
              <a:rPr lang="fr-CA" sz="1800" dirty="0">
                <a:solidFill>
                  <a:schemeClr val="tx2"/>
                </a:solidFill>
                <a:latin typeface="Dagny OT" panose="020B0504020201020104" pitchFamily="34" charset="77"/>
              </a:rPr>
              <a:t>Ministère des Sciences et de la Technologie</a:t>
            </a:r>
          </a:p>
          <a:p>
            <a:pPr lvl="1"/>
            <a:r>
              <a:rPr lang="fr-CA" sz="1800" dirty="0">
                <a:solidFill>
                  <a:schemeClr val="tx2"/>
                </a:solidFill>
                <a:latin typeface="Dagny OT" panose="020B0504020201020104" pitchFamily="34" charset="77"/>
              </a:rPr>
              <a:t>Ministère de l’Environnement, de l’Alimentation et des Affaires rurales</a:t>
            </a:r>
          </a:p>
          <a:p>
            <a:pPr algn="ctr">
              <a:lnSpc>
                <a:spcPct val="100000"/>
              </a:lnSpc>
            </a:pPr>
            <a:r>
              <a:rPr lang="fr-CA" sz="900" dirty="0">
                <a:solidFill>
                  <a:schemeClr val="tx2"/>
                </a:solidFill>
                <a:latin typeface="Dagny OT" panose="020B0504020201020104" pitchFamily="34" charset="77"/>
              </a:rPr>
              <a:t>_______________________________________________________</a:t>
            </a:r>
          </a:p>
          <a:p>
            <a:pPr indent="-228600">
              <a:lnSpc>
                <a:spcPct val="100000"/>
              </a:lnSpc>
            </a:pPr>
            <a:r>
              <a:rPr lang="fr-CA" sz="2000" b="1" dirty="0">
                <a:solidFill>
                  <a:schemeClr val="tx2"/>
                </a:solidFill>
                <a:latin typeface="Dagny OT" panose="020B0504020201020104" pitchFamily="34" charset="77"/>
              </a:rPr>
              <a:t>Bloc-notes : </a:t>
            </a:r>
            <a:r>
              <a:rPr lang="fr-CA" sz="2000" dirty="0">
                <a:solidFill>
                  <a:schemeClr val="tx2"/>
                </a:solidFill>
                <a:latin typeface="Dagny OT" panose="020B0504020201020104" pitchFamily="34" charset="77"/>
              </a:rPr>
              <a:t>communiqués de presse du gouvernement du Royaume-Uni</a:t>
            </a:r>
          </a:p>
          <a:p>
            <a:pPr marL="457200" lvl="1" indent="0">
              <a:lnSpc>
                <a:spcPct val="100000"/>
              </a:lnSpc>
              <a:buNone/>
            </a:pPr>
            <a:endParaRPr lang="fr-CA" sz="2000" dirty="0">
              <a:latin typeface="Dagny OT" panose="020B0504020201020104" pitchFamily="34" charset="77"/>
            </a:endParaRPr>
          </a:p>
        </p:txBody>
      </p:sp>
      <p:sp>
        <p:nvSpPr>
          <p:cNvPr id="4" name="Rectangle 3"/>
          <p:cNvSpPr/>
          <p:nvPr>
            <p:custDataLst>
              <p:tags r:id="rId4"/>
            </p:custDataLst>
          </p:nvPr>
        </p:nvSpPr>
        <p:spPr>
          <a:xfrm>
            <a:off x="139344" y="261257"/>
            <a:ext cx="4432656" cy="330926"/>
          </a:xfrm>
          <a:prstGeom prst="rect">
            <a:avLst/>
          </a:prstGeom>
          <a:solidFill>
            <a:srgbClr val="FF0000">
              <a:alpha val="50196"/>
            </a:srgb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custDataLst>
              <p:tags r:id="rId5"/>
            </p:custDataLst>
          </p:nvPr>
        </p:nvSpPr>
        <p:spPr>
          <a:xfrm>
            <a:off x="139344" y="1811382"/>
            <a:ext cx="1332405" cy="156755"/>
          </a:xfrm>
          <a:prstGeom prst="rect">
            <a:avLst/>
          </a:prstGeom>
          <a:solidFill>
            <a:srgbClr val="FFC000">
              <a:alpha val="50196"/>
            </a:srgb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custDataLst>
              <p:tags r:id="rId6"/>
            </p:custDataLst>
          </p:nvPr>
        </p:nvSpPr>
        <p:spPr>
          <a:xfrm>
            <a:off x="143691" y="1981200"/>
            <a:ext cx="3940629" cy="178527"/>
          </a:xfrm>
          <a:prstGeom prst="rect">
            <a:avLst/>
          </a:prstGeom>
          <a:solidFill>
            <a:srgbClr val="00B0F0">
              <a:alpha val="50196"/>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custDataLst>
              <p:tags r:id="rId7"/>
            </p:custDataLst>
          </p:nvPr>
        </p:nvSpPr>
        <p:spPr>
          <a:xfrm>
            <a:off x="139343" y="4393474"/>
            <a:ext cx="4787023" cy="2368732"/>
          </a:xfrm>
          <a:prstGeom prst="rect">
            <a:avLst/>
          </a:prstGeom>
          <a:solidFill>
            <a:srgbClr val="92D050">
              <a:alpha val="50196"/>
            </a:srgb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52183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0C3F2-8403-6B44-9842-2AD3D2BB0101}"/>
              </a:ext>
            </a:extLst>
          </p:cNvPr>
          <p:cNvSpPr>
            <a:spLocks noGrp="1"/>
          </p:cNvSpPr>
          <p:nvPr>
            <p:ph type="title"/>
            <p:custDataLst>
              <p:tags r:id="rId1"/>
            </p:custDataLst>
          </p:nvPr>
        </p:nvSpPr>
        <p:spPr/>
        <p:txBody>
          <a:bodyPr/>
          <a:lstStyle/>
          <a:p>
            <a:r>
              <a:rPr lang="fr-CA" dirty="0"/>
              <a:t>Expressions régulières</a:t>
            </a:r>
          </a:p>
        </p:txBody>
      </p:sp>
      <p:sp>
        <p:nvSpPr>
          <p:cNvPr id="3" name="Content Placeholder 2"/>
          <p:cNvSpPr>
            <a:spLocks noGrp="1"/>
          </p:cNvSpPr>
          <p:nvPr>
            <p:ph idx="1"/>
            <p:custDataLst>
              <p:tags r:id="rId2"/>
            </p:custDataLst>
          </p:nvPr>
        </p:nvSpPr>
        <p:spPr/>
        <p:txBody>
          <a:bodyPr>
            <a:normAutofit fontScale="85000" lnSpcReduction="20000"/>
          </a:bodyPr>
          <a:lstStyle/>
          <a:p>
            <a:pPr lvl="0">
              <a:lnSpc>
                <a:spcPct val="110000"/>
              </a:lnSpc>
            </a:pPr>
            <a:r>
              <a:rPr lang="fr-CA" sz="2600" dirty="0"/>
              <a:t>L’objectif principal du moissonnage du Web consiste à recueillir de l’information </a:t>
            </a:r>
            <a:r>
              <a:rPr lang="fr-CA" sz="2600" b="1" dirty="0"/>
              <a:t>utile </a:t>
            </a:r>
            <a:r>
              <a:rPr lang="fr-CA" sz="2600" dirty="0"/>
              <a:t>pour le problème faisant l’objet de travaux de recherche, à partir d’une quantité considérable de données textuelles.</a:t>
            </a:r>
          </a:p>
          <a:p>
            <a:pPr lvl="0">
              <a:lnSpc>
                <a:spcPct val="110000"/>
              </a:lnSpc>
            </a:pPr>
            <a:endParaRPr lang="fr-CA" sz="500" dirty="0"/>
          </a:p>
          <a:p>
            <a:pPr lvl="0">
              <a:lnSpc>
                <a:spcPct val="110000"/>
              </a:lnSpc>
            </a:pPr>
            <a:r>
              <a:rPr lang="fr-CA" sz="2600" dirty="0"/>
              <a:t>Nous nous intéressons aux éléments systématiques des données textuelles, tout particulièrement si des méthodes quantitatives seront éventuellement appliquées.</a:t>
            </a:r>
          </a:p>
          <a:p>
            <a:pPr lvl="0">
              <a:lnSpc>
                <a:spcPct val="110000"/>
              </a:lnSpc>
            </a:pPr>
            <a:endParaRPr lang="fr-CA" sz="500" dirty="0"/>
          </a:p>
          <a:p>
            <a:pPr lvl="0">
              <a:lnSpc>
                <a:spcPct val="110000"/>
              </a:lnSpc>
            </a:pPr>
            <a:r>
              <a:rPr lang="fr-CA" sz="2600" dirty="0"/>
              <a:t>Les structures systématiques peuvent prendre les formes suivantes :</a:t>
            </a:r>
          </a:p>
          <a:p>
            <a:pPr lvl="1">
              <a:lnSpc>
                <a:spcPct val="110000"/>
              </a:lnSpc>
            </a:pPr>
            <a:r>
              <a:rPr lang="fr-CA" dirty="0"/>
              <a:t>nombres</a:t>
            </a:r>
          </a:p>
          <a:p>
            <a:pPr lvl="1">
              <a:lnSpc>
                <a:spcPct val="110000"/>
              </a:lnSpc>
            </a:pPr>
            <a:r>
              <a:rPr lang="fr-CA" dirty="0"/>
              <a:t>noms (pays, etc.)</a:t>
            </a:r>
          </a:p>
          <a:p>
            <a:pPr lvl="1">
              <a:lnSpc>
                <a:spcPct val="110000"/>
              </a:lnSpc>
            </a:pPr>
            <a:r>
              <a:rPr lang="fr-CA" dirty="0"/>
              <a:t>adresses (postales, courriel, URL, etc.)</a:t>
            </a:r>
          </a:p>
          <a:p>
            <a:pPr lvl="1">
              <a:lnSpc>
                <a:spcPct val="110000"/>
              </a:lnSpc>
            </a:pPr>
            <a:r>
              <a:rPr lang="fr-CA" dirty="0"/>
              <a:t>chaînes de caractères spécifiques, etc.</a:t>
            </a:r>
          </a:p>
        </p:txBody>
      </p:sp>
    </p:spTree>
    <p:extLst>
      <p:ext uri="{BB962C8B-B14F-4D97-AF65-F5344CB8AC3E}">
        <p14:creationId xmlns:p14="http://schemas.microsoft.com/office/powerpoint/2010/main" val="4091968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0C3F2-8403-6B44-9842-2AD3D2BB0101}"/>
              </a:ext>
            </a:extLst>
          </p:cNvPr>
          <p:cNvSpPr>
            <a:spLocks noGrp="1"/>
          </p:cNvSpPr>
          <p:nvPr>
            <p:ph type="title"/>
            <p:custDataLst>
              <p:tags r:id="rId1"/>
            </p:custDataLst>
          </p:nvPr>
        </p:nvSpPr>
        <p:spPr/>
        <p:txBody>
          <a:bodyPr/>
          <a:lstStyle/>
          <a:p>
            <a:r>
              <a:rPr lang="fr-CA" dirty="0"/>
              <a:t>Expressions régulières</a:t>
            </a:r>
          </a:p>
        </p:txBody>
      </p:sp>
      <p:sp>
        <p:nvSpPr>
          <p:cNvPr id="3" name="Content Placeholder 2"/>
          <p:cNvSpPr>
            <a:spLocks noGrp="1"/>
          </p:cNvSpPr>
          <p:nvPr>
            <p:ph idx="1"/>
            <p:custDataLst>
              <p:tags r:id="rId2"/>
            </p:custDataLst>
          </p:nvPr>
        </p:nvSpPr>
        <p:spPr/>
        <p:txBody>
          <a:bodyPr>
            <a:normAutofit fontScale="85000" lnSpcReduction="20000"/>
          </a:bodyPr>
          <a:lstStyle/>
          <a:p>
            <a:pPr lvl="0">
              <a:lnSpc>
                <a:spcPct val="110000"/>
              </a:lnSpc>
            </a:pPr>
            <a:r>
              <a:rPr lang="fr-CA" sz="2600" dirty="0"/>
              <a:t>Les expressions régulières (« regexps ») permettent l’extraction systématique des composantes d’information.</a:t>
            </a:r>
          </a:p>
          <a:p>
            <a:pPr lvl="0">
              <a:lnSpc>
                <a:spcPct val="110000"/>
              </a:lnSpc>
            </a:pPr>
            <a:endParaRPr lang="fr-CA" sz="500" dirty="0"/>
          </a:p>
          <a:p>
            <a:pPr lvl="0">
              <a:lnSpc>
                <a:spcPct val="110000"/>
              </a:lnSpc>
            </a:pPr>
            <a:r>
              <a:rPr lang="fr-CA" dirty="0"/>
              <a:t>Les </a:t>
            </a:r>
            <a:r>
              <a:rPr lang="fr-CA" sz="2600" b="1" dirty="0"/>
              <a:t>expressions régulières</a:t>
            </a:r>
            <a:r>
              <a:rPr lang="fr-CA" sz="2600" dirty="0"/>
              <a:t> sont des séquences abstraites de chaînes qui correspondent à des modèles concrets récurrents qui se retrouvent dans le texte.</a:t>
            </a:r>
          </a:p>
          <a:p>
            <a:pPr lvl="0">
              <a:lnSpc>
                <a:spcPct val="110000"/>
              </a:lnSpc>
            </a:pPr>
            <a:endParaRPr lang="fr-CA" sz="500" dirty="0"/>
          </a:p>
          <a:p>
            <a:pPr lvl="0">
              <a:lnSpc>
                <a:spcPct val="110000"/>
              </a:lnSpc>
            </a:pPr>
            <a:r>
              <a:rPr lang="fr-CA" sz="2600" dirty="0"/>
              <a:t>Elles peuvent servir à extraire de l’information de fichiers en texte brut, voire de type HTML et XML.</a:t>
            </a:r>
          </a:p>
          <a:p>
            <a:pPr lvl="0">
              <a:lnSpc>
                <a:spcPct val="110000"/>
              </a:lnSpc>
            </a:pPr>
            <a:endParaRPr lang="fr-CA" sz="500" dirty="0"/>
          </a:p>
          <a:p>
            <a:pPr lvl="0">
              <a:lnSpc>
                <a:spcPct val="110000"/>
              </a:lnSpc>
            </a:pPr>
            <a:r>
              <a:rPr lang="fr-CA" sz="2600" dirty="0"/>
              <a:t>Utiles lorsque l’information est dissimulée à l’intérieur de valeurs </a:t>
            </a:r>
            <a:r>
              <a:rPr lang="fr-CA" sz="2600" i="1" dirty="0"/>
              <a:t>atomiques</a:t>
            </a:r>
            <a:r>
              <a:rPr lang="fr-CA" sz="2600" dirty="0"/>
              <a:t>.</a:t>
            </a:r>
          </a:p>
          <a:p>
            <a:pPr algn="ctr"/>
            <a:r>
              <a:rPr lang="fr-CA" dirty="0"/>
              <a:t>________________________</a:t>
            </a:r>
          </a:p>
          <a:p>
            <a:endParaRPr lang="fr-CA" sz="100" b="1" dirty="0"/>
          </a:p>
          <a:p>
            <a:r>
              <a:rPr lang="fr-CA" sz="2600" b="1" dirty="0"/>
              <a:t>Bloc-notes :</a:t>
            </a:r>
            <a:r>
              <a:rPr lang="fr-CA" sz="2600" dirty="0"/>
              <a:t> expressions régulières en Python et plus encore</a:t>
            </a:r>
            <a:r>
              <a:rPr lang="fr-CA" dirty="0"/>
              <a:t> </a:t>
            </a:r>
          </a:p>
        </p:txBody>
      </p:sp>
    </p:spTree>
    <p:extLst>
      <p:ext uri="{BB962C8B-B14F-4D97-AF65-F5344CB8AC3E}">
        <p14:creationId xmlns:p14="http://schemas.microsoft.com/office/powerpoint/2010/main" val="3988929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custDataLst>
              <p:tags r:id="rId1"/>
            </p:custDataLst>
          </p:nvPr>
        </p:nvSpPr>
        <p:spPr/>
        <p:txBody>
          <a:bodyPr/>
          <a:lstStyle/>
          <a:p>
            <a:r>
              <a:rPr lang="fr-CA" dirty="0" err="1"/>
              <a:t>Beautiful</a:t>
            </a:r>
            <a:r>
              <a:rPr lang="fr-CA" dirty="0"/>
              <a:t> </a:t>
            </a:r>
            <a:r>
              <a:rPr lang="fr-CA" dirty="0" err="1"/>
              <a:t>Soup</a:t>
            </a:r>
            <a:endParaRPr lang="fr-CA" dirty="0"/>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custDataLst>
              <p:tags r:id="rId2"/>
            </p:custDataLst>
          </p:nvPr>
        </p:nvSpPr>
        <p:spPr/>
        <p:txBody>
          <a:bodyPr>
            <a:normAutofit/>
          </a:bodyPr>
          <a:lstStyle/>
          <a:p>
            <a:pPr>
              <a:lnSpc>
                <a:spcPct val="100000"/>
              </a:lnSpc>
            </a:pPr>
            <a:r>
              <a:rPr lang="fr-CA"/>
              <a:t>Pour qu’elles permettent d’extraire une page et le contenu HTML, les demandes Web élémentaires doivent être assorties d’instructions réseau. </a:t>
            </a:r>
          </a:p>
          <a:p>
            <a:pPr>
              <a:lnSpc>
                <a:spcPct val="100000"/>
              </a:lnSpc>
            </a:pPr>
            <a:endParaRPr lang="fr-CA" sz="500" dirty="0"/>
          </a:p>
          <a:p>
            <a:pPr>
              <a:lnSpc>
                <a:spcPct val="100000"/>
              </a:lnSpc>
            </a:pPr>
            <a:r>
              <a:rPr lang="fr-CA"/>
              <a:t>Les navigateurs accomplissent énormément de travail pour analyser de manière intelligente une syntaxe HTML absolument inappropriée, comme dans le cas suivant :</a:t>
            </a:r>
          </a:p>
          <a:p>
            <a:pPr algn="ctr">
              <a:lnSpc>
                <a:spcPct val="100000"/>
              </a:lnSpc>
            </a:pPr>
            <a:r>
              <a:rPr lang="fr-CA" dirty="0">
                <a:latin typeface="Courier New" panose="02070309020205020404" pitchFamily="49" charset="0"/>
              </a:rPr>
              <a:t>&lt;a href="crummy.com&gt; &lt;b&gt;link text&lt;a&gt; &lt;/b&gt;</a:t>
            </a:r>
          </a:p>
          <a:p>
            <a:pPr>
              <a:lnSpc>
                <a:spcPct val="100000"/>
              </a:lnSpc>
            </a:pPr>
            <a:endParaRPr lang="fr-CA" sz="500" dirty="0"/>
          </a:p>
          <a:p>
            <a:pPr>
              <a:lnSpc>
                <a:spcPct val="100000"/>
              </a:lnSpc>
            </a:pPr>
            <a:r>
              <a:rPr lang="fr-CA" b="1" dirty="0"/>
              <a:t>Beautiful Soup </a:t>
            </a:r>
            <a:r>
              <a:rPr lang="fr-CA"/>
              <a:t>est une bibliothèque Python qui facilite l’extraction de données de fichiers HTML et XML. Cette bibliothèque analyse les fichiers HTML, même s’ils sont brisés.</a:t>
            </a:r>
            <a:endParaRPr lang="fr-CA" dirty="0"/>
          </a:p>
        </p:txBody>
      </p:sp>
    </p:spTree>
    <p:extLst>
      <p:ext uri="{BB962C8B-B14F-4D97-AF65-F5344CB8AC3E}">
        <p14:creationId xmlns:p14="http://schemas.microsoft.com/office/powerpoint/2010/main" val="3569177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custDataLst>
              <p:tags r:id="rId1"/>
            </p:custDataLst>
          </p:nvPr>
        </p:nvSpPr>
        <p:spPr/>
        <p:txBody>
          <a:bodyPr/>
          <a:lstStyle/>
          <a:p>
            <a:r>
              <a:rPr lang="fr-CA"/>
              <a:t>Beautiful Soup</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custDataLst>
              <p:tags r:id="rId2"/>
            </p:custDataLst>
          </p:nvPr>
        </p:nvSpPr>
        <p:spPr/>
        <p:txBody>
          <a:bodyPr/>
          <a:lstStyle/>
          <a:p>
            <a:pPr>
              <a:lnSpc>
                <a:spcPct val="100000"/>
              </a:lnSpc>
            </a:pPr>
            <a:r>
              <a:rPr lang="fr-CA" dirty="0" err="1"/>
              <a:t>Beautiful</a:t>
            </a:r>
            <a:r>
              <a:rPr lang="fr-CA" dirty="0"/>
              <a:t> </a:t>
            </a:r>
            <a:r>
              <a:rPr lang="fr-CA" dirty="0" err="1"/>
              <a:t>Soup</a:t>
            </a:r>
            <a:r>
              <a:rPr lang="fr-CA" dirty="0"/>
              <a:t> (BS) ne se limite pas à convertir des instructions HTML qui laissent à désirer en instructions XHTML, de sorte que celles-ci puissent être analysées au moyen d’un logiciel d’analyse XML.</a:t>
            </a:r>
          </a:p>
          <a:p>
            <a:pPr>
              <a:lnSpc>
                <a:spcPct val="100000"/>
              </a:lnSpc>
            </a:pPr>
            <a:endParaRPr lang="fr-CA" sz="500" dirty="0"/>
          </a:p>
          <a:p>
            <a:pPr>
              <a:lnSpc>
                <a:spcPct val="100000"/>
              </a:lnSpc>
            </a:pPr>
            <a:r>
              <a:rPr lang="fr-CA" dirty="0"/>
              <a:t>BS permet à un utilisateur d’inspecter intégralement la structure HTML (appropriée) qu’elle produit, grâce à un programme. </a:t>
            </a:r>
          </a:p>
          <a:p>
            <a:pPr>
              <a:lnSpc>
                <a:spcPct val="100000"/>
              </a:lnSpc>
            </a:pPr>
            <a:endParaRPr lang="fr-CA" sz="500" dirty="0"/>
          </a:p>
          <a:p>
            <a:pPr>
              <a:lnSpc>
                <a:spcPct val="100000"/>
              </a:lnSpc>
            </a:pPr>
            <a:r>
              <a:rPr lang="fr-CA" dirty="0"/>
              <a:t>Une fois que BS a terminé son travail portant sur un fichier HTML, il en résulte une API qui permet de soumettre les éléments du document à un survol, à une recherche et à une lecture.</a:t>
            </a:r>
          </a:p>
        </p:txBody>
      </p:sp>
    </p:spTree>
    <p:extLst>
      <p:ext uri="{BB962C8B-B14F-4D97-AF65-F5344CB8AC3E}">
        <p14:creationId xmlns:p14="http://schemas.microsoft.com/office/powerpoint/2010/main" val="3332799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5F1FA8-A55E-E643-96EA-A7DA7775CCA9}"/>
              </a:ext>
            </a:extLst>
          </p:cNvPr>
          <p:cNvPicPr>
            <a:picLocks noChangeAspect="1"/>
          </p:cNvPicPr>
          <p:nvPr>
            <p:custDataLst>
              <p:tags r:id="rId1"/>
            </p:custDataLst>
          </p:nvPr>
        </p:nvPicPr>
        <p:blipFill>
          <a:blip r:embed="rId3"/>
          <a:stretch>
            <a:fillRect/>
          </a:stretch>
        </p:blipFill>
        <p:spPr>
          <a:xfrm>
            <a:off x="749300" y="778611"/>
            <a:ext cx="10693400" cy="5300778"/>
          </a:xfrm>
          <a:prstGeom prst="rect">
            <a:avLst/>
          </a:prstGeom>
        </p:spPr>
      </p:pic>
      <p:sp>
        <p:nvSpPr>
          <p:cNvPr id="3" name="TextBox 2">
            <a:extLst>
              <a:ext uri="{FF2B5EF4-FFF2-40B4-BE49-F238E27FC236}">
                <a16:creationId xmlns:a16="http://schemas.microsoft.com/office/drawing/2014/main" id="{00FC7304-0DC0-644F-8236-C7F0E85D2C35}"/>
              </a:ext>
            </a:extLst>
          </p:cNvPr>
          <p:cNvSpPr txBox="1"/>
          <p:nvPr/>
        </p:nvSpPr>
        <p:spPr>
          <a:xfrm>
            <a:off x="409903" y="1828798"/>
            <a:ext cx="1355835" cy="646331"/>
          </a:xfrm>
          <a:prstGeom prst="rect">
            <a:avLst/>
          </a:prstGeom>
          <a:solidFill>
            <a:schemeClr val="bg1"/>
          </a:solidFill>
        </p:spPr>
        <p:txBody>
          <a:bodyPr wrap="square" rtlCol="0">
            <a:spAutoFit/>
          </a:bodyPr>
          <a:lstStyle/>
          <a:p>
            <a:pPr algn="ctr"/>
            <a:r>
              <a:rPr lang="en-US" dirty="0">
                <a:latin typeface="Helvetica Light" panose="020B0403020202020204" pitchFamily="34" charset="0"/>
              </a:rPr>
              <a:t>Population </a:t>
            </a:r>
            <a:r>
              <a:rPr lang="en-US" dirty="0" err="1">
                <a:latin typeface="Helvetica Light" panose="020B0403020202020204" pitchFamily="34" charset="0"/>
              </a:rPr>
              <a:t>cible</a:t>
            </a:r>
            <a:endParaRPr lang="en-US" dirty="0">
              <a:latin typeface="Helvetica Light" panose="020B0403020202020204" pitchFamily="34" charset="0"/>
            </a:endParaRPr>
          </a:p>
        </p:txBody>
      </p:sp>
      <p:sp>
        <p:nvSpPr>
          <p:cNvPr id="4" name="TextBox 3">
            <a:extLst>
              <a:ext uri="{FF2B5EF4-FFF2-40B4-BE49-F238E27FC236}">
                <a16:creationId xmlns:a16="http://schemas.microsoft.com/office/drawing/2014/main" id="{4D35CF17-CAEC-4349-8FE6-F6BD5F8BD70F}"/>
              </a:ext>
            </a:extLst>
          </p:cNvPr>
          <p:cNvSpPr txBox="1"/>
          <p:nvPr/>
        </p:nvSpPr>
        <p:spPr>
          <a:xfrm>
            <a:off x="10210799" y="2359571"/>
            <a:ext cx="1466194" cy="646331"/>
          </a:xfrm>
          <a:prstGeom prst="rect">
            <a:avLst/>
          </a:prstGeom>
          <a:solidFill>
            <a:schemeClr val="bg1"/>
          </a:solidFill>
        </p:spPr>
        <p:txBody>
          <a:bodyPr wrap="square" rtlCol="0">
            <a:spAutoFit/>
          </a:bodyPr>
          <a:lstStyle/>
          <a:p>
            <a:pPr algn="ctr"/>
            <a:r>
              <a:rPr lang="en-US" dirty="0">
                <a:latin typeface="Helvetica Light" panose="020B0403020202020204" pitchFamily="34" charset="0"/>
              </a:rPr>
              <a:t>Population </a:t>
            </a:r>
            <a:r>
              <a:rPr lang="en-US" dirty="0" err="1">
                <a:latin typeface="Helvetica Light" panose="020B0403020202020204" pitchFamily="34" charset="0"/>
              </a:rPr>
              <a:t>répondante</a:t>
            </a:r>
            <a:endParaRPr lang="en-US" dirty="0">
              <a:latin typeface="Helvetica Light" panose="020B0403020202020204" pitchFamily="34" charset="0"/>
            </a:endParaRPr>
          </a:p>
        </p:txBody>
      </p:sp>
      <p:sp>
        <p:nvSpPr>
          <p:cNvPr id="5" name="TextBox 4">
            <a:extLst>
              <a:ext uri="{FF2B5EF4-FFF2-40B4-BE49-F238E27FC236}">
                <a16:creationId xmlns:a16="http://schemas.microsoft.com/office/drawing/2014/main" id="{4704D891-1BBC-2447-9AB4-E35FED02D4D2}"/>
              </a:ext>
            </a:extLst>
          </p:cNvPr>
          <p:cNvSpPr txBox="1"/>
          <p:nvPr/>
        </p:nvSpPr>
        <p:spPr>
          <a:xfrm>
            <a:off x="10210799" y="3852099"/>
            <a:ext cx="1466194" cy="646331"/>
          </a:xfrm>
          <a:prstGeom prst="rect">
            <a:avLst/>
          </a:prstGeom>
          <a:solidFill>
            <a:schemeClr val="bg1"/>
          </a:solidFill>
        </p:spPr>
        <p:txBody>
          <a:bodyPr wrap="square" rtlCol="0">
            <a:spAutoFit/>
          </a:bodyPr>
          <a:lstStyle/>
          <a:p>
            <a:pPr algn="ctr"/>
            <a:r>
              <a:rPr lang="en-US" dirty="0" err="1">
                <a:latin typeface="Helvetica Light" panose="020B0403020202020204" pitchFamily="34" charset="0"/>
              </a:rPr>
              <a:t>Échantillon</a:t>
            </a:r>
            <a:r>
              <a:rPr lang="en-US" dirty="0">
                <a:latin typeface="Helvetica Light" panose="020B0403020202020204" pitchFamily="34" charset="0"/>
              </a:rPr>
              <a:t> recherché</a:t>
            </a:r>
          </a:p>
        </p:txBody>
      </p:sp>
      <p:sp>
        <p:nvSpPr>
          <p:cNvPr id="6" name="TextBox 5">
            <a:extLst>
              <a:ext uri="{FF2B5EF4-FFF2-40B4-BE49-F238E27FC236}">
                <a16:creationId xmlns:a16="http://schemas.microsoft.com/office/drawing/2014/main" id="{EDE2A8E7-0828-9245-BD8B-08A345DF6AB7}"/>
              </a:ext>
            </a:extLst>
          </p:cNvPr>
          <p:cNvSpPr txBox="1"/>
          <p:nvPr/>
        </p:nvSpPr>
        <p:spPr>
          <a:xfrm>
            <a:off x="299544" y="3852098"/>
            <a:ext cx="1466194" cy="646331"/>
          </a:xfrm>
          <a:prstGeom prst="rect">
            <a:avLst/>
          </a:prstGeom>
          <a:solidFill>
            <a:schemeClr val="bg1"/>
          </a:solidFill>
        </p:spPr>
        <p:txBody>
          <a:bodyPr wrap="square" rtlCol="0">
            <a:spAutoFit/>
          </a:bodyPr>
          <a:lstStyle/>
          <a:p>
            <a:pPr algn="ctr"/>
            <a:r>
              <a:rPr lang="en-US" dirty="0" err="1">
                <a:latin typeface="Helvetica Light" panose="020B0403020202020204" pitchFamily="34" charset="0"/>
              </a:rPr>
              <a:t>Échantillon</a:t>
            </a:r>
            <a:r>
              <a:rPr lang="en-US" dirty="0">
                <a:latin typeface="Helvetica Light" panose="020B0403020202020204" pitchFamily="34" charset="0"/>
              </a:rPr>
              <a:t> </a:t>
            </a:r>
            <a:r>
              <a:rPr lang="en-US" dirty="0" err="1">
                <a:latin typeface="Helvetica Light" panose="020B0403020202020204" pitchFamily="34" charset="0"/>
              </a:rPr>
              <a:t>pratique</a:t>
            </a:r>
            <a:endParaRPr lang="en-US" dirty="0">
              <a:latin typeface="Helvetica Light" panose="020B0403020202020204" pitchFamily="34" charset="0"/>
            </a:endParaRPr>
          </a:p>
        </p:txBody>
      </p:sp>
      <p:sp>
        <p:nvSpPr>
          <p:cNvPr id="7" name="TextBox 6">
            <a:extLst>
              <a:ext uri="{FF2B5EF4-FFF2-40B4-BE49-F238E27FC236}">
                <a16:creationId xmlns:a16="http://schemas.microsoft.com/office/drawing/2014/main" id="{D0144890-DEBD-0041-B64C-57E795B0AE62}"/>
              </a:ext>
            </a:extLst>
          </p:cNvPr>
          <p:cNvSpPr txBox="1"/>
          <p:nvPr/>
        </p:nvSpPr>
        <p:spPr>
          <a:xfrm>
            <a:off x="409903" y="4624553"/>
            <a:ext cx="1466194" cy="369332"/>
          </a:xfrm>
          <a:prstGeom prst="rect">
            <a:avLst/>
          </a:prstGeom>
          <a:solidFill>
            <a:schemeClr val="bg1"/>
          </a:solidFill>
        </p:spPr>
        <p:txBody>
          <a:bodyPr wrap="square" rtlCol="0">
            <a:spAutoFit/>
          </a:bodyPr>
          <a:lstStyle/>
          <a:p>
            <a:pPr algn="ctr"/>
            <a:r>
              <a:rPr lang="en-US" dirty="0" err="1">
                <a:latin typeface="Helvetica Light" panose="020B0403020202020204" pitchFamily="34" charset="0"/>
              </a:rPr>
              <a:t>Échantillon</a:t>
            </a:r>
            <a:endParaRPr lang="en-US" dirty="0">
              <a:latin typeface="Helvetica Light" panose="020B0403020202020204" pitchFamily="34" charset="0"/>
            </a:endParaRPr>
          </a:p>
        </p:txBody>
      </p:sp>
      <p:sp>
        <p:nvSpPr>
          <p:cNvPr id="8" name="TextBox 7">
            <a:extLst>
              <a:ext uri="{FF2B5EF4-FFF2-40B4-BE49-F238E27FC236}">
                <a16:creationId xmlns:a16="http://schemas.microsoft.com/office/drawing/2014/main" id="{77B12669-4732-524A-AA6F-12ABA3DA32FD}"/>
              </a:ext>
            </a:extLst>
          </p:cNvPr>
          <p:cNvSpPr txBox="1"/>
          <p:nvPr/>
        </p:nvSpPr>
        <p:spPr>
          <a:xfrm>
            <a:off x="465082" y="5496120"/>
            <a:ext cx="1355835" cy="646331"/>
          </a:xfrm>
          <a:prstGeom prst="rect">
            <a:avLst/>
          </a:prstGeom>
          <a:solidFill>
            <a:schemeClr val="bg1"/>
          </a:solidFill>
        </p:spPr>
        <p:txBody>
          <a:bodyPr wrap="square" rtlCol="0">
            <a:spAutoFit/>
          </a:bodyPr>
          <a:lstStyle/>
          <a:p>
            <a:pPr algn="ctr"/>
            <a:r>
              <a:rPr lang="en-US" dirty="0">
                <a:latin typeface="Helvetica Light" panose="020B0403020202020204" pitchFamily="34" charset="0"/>
              </a:rPr>
              <a:t>Population </a:t>
            </a:r>
            <a:r>
              <a:rPr lang="en-US" dirty="0" err="1">
                <a:latin typeface="Helvetica Light" panose="020B0403020202020204" pitchFamily="34" charset="0"/>
              </a:rPr>
              <a:t>à</a:t>
            </a:r>
            <a:r>
              <a:rPr lang="en-US" dirty="0">
                <a:latin typeface="Helvetica Light" panose="020B0403020202020204" pitchFamily="34" charset="0"/>
              </a:rPr>
              <a:t> </a:t>
            </a:r>
            <a:r>
              <a:rPr lang="en-US" dirty="0" err="1">
                <a:latin typeface="Helvetica Light" panose="020B0403020202020204" pitchFamily="34" charset="0"/>
              </a:rPr>
              <a:t>l’étude</a:t>
            </a:r>
            <a:endParaRPr lang="en-US" dirty="0">
              <a:latin typeface="Helvetica Light" panose="020B0403020202020204" pitchFamily="34" charset="0"/>
            </a:endParaRPr>
          </a:p>
        </p:txBody>
      </p:sp>
    </p:spTree>
    <p:extLst>
      <p:ext uri="{BB962C8B-B14F-4D97-AF65-F5344CB8AC3E}">
        <p14:creationId xmlns:p14="http://schemas.microsoft.com/office/powerpoint/2010/main" val="2446457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custDataLst>
              <p:tags r:id="rId1"/>
            </p:custDataLst>
          </p:nvPr>
        </p:nvSpPr>
        <p:spPr/>
        <p:txBody>
          <a:bodyPr/>
          <a:lstStyle/>
          <a:p>
            <a:r>
              <a:rPr lang="fr-CA"/>
              <a:t>Beautiful Soup</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custDataLst>
              <p:tags r:id="rId2"/>
            </p:custDataLst>
          </p:nvPr>
        </p:nvSpPr>
        <p:spPr/>
        <p:txBody>
          <a:bodyPr>
            <a:normAutofit fontScale="92500" lnSpcReduction="10000"/>
          </a:bodyPr>
          <a:lstStyle/>
          <a:p>
            <a:pPr>
              <a:lnSpc>
                <a:spcPct val="100000"/>
              </a:lnSpc>
            </a:pPr>
            <a:r>
              <a:rPr lang="fr-CA" dirty="0"/>
              <a:t>Les éléments HTML qui sont généralement extraits/lus se présentent selon divers formats : </a:t>
            </a:r>
          </a:p>
          <a:p>
            <a:pPr lvl="1">
              <a:lnSpc>
                <a:spcPct val="100000"/>
              </a:lnSpc>
            </a:pPr>
            <a:r>
              <a:rPr lang="fr-CA" dirty="0"/>
              <a:t>texte</a:t>
            </a:r>
          </a:p>
          <a:p>
            <a:pPr lvl="1">
              <a:lnSpc>
                <a:spcPct val="100000"/>
              </a:lnSpc>
            </a:pPr>
            <a:r>
              <a:rPr lang="fr-CA" dirty="0"/>
              <a:t>tableaux</a:t>
            </a:r>
          </a:p>
          <a:p>
            <a:pPr lvl="1">
              <a:lnSpc>
                <a:spcPct val="100000"/>
              </a:lnSpc>
            </a:pPr>
            <a:r>
              <a:rPr lang="fr-CA" dirty="0"/>
              <a:t>valeurs de champs</a:t>
            </a:r>
          </a:p>
          <a:p>
            <a:pPr lvl="1">
              <a:lnSpc>
                <a:spcPct val="100000"/>
              </a:lnSpc>
            </a:pPr>
            <a:r>
              <a:rPr lang="fr-CA" dirty="0"/>
              <a:t>images</a:t>
            </a:r>
          </a:p>
          <a:p>
            <a:pPr lvl="1">
              <a:lnSpc>
                <a:spcPct val="100000"/>
              </a:lnSpc>
            </a:pPr>
            <a:r>
              <a:rPr lang="fr-CA" dirty="0"/>
              <a:t>vidéos </a:t>
            </a:r>
          </a:p>
          <a:p>
            <a:pPr lvl="1">
              <a:lnSpc>
                <a:spcPct val="100000"/>
              </a:lnSpc>
            </a:pPr>
            <a:r>
              <a:rPr lang="fr-CA" dirty="0"/>
              <a:t>etc.</a:t>
            </a:r>
          </a:p>
          <a:p>
            <a:endParaRPr lang="fr-CA" sz="500" dirty="0"/>
          </a:p>
          <a:p>
            <a:r>
              <a:rPr lang="fr-CA" dirty="0" err="1"/>
              <a:t>Beautiful</a:t>
            </a:r>
            <a:r>
              <a:rPr lang="fr-CA" dirty="0"/>
              <a:t> </a:t>
            </a:r>
            <a:r>
              <a:rPr lang="fr-CA" dirty="0" err="1"/>
              <a:t>Soup</a:t>
            </a:r>
            <a:r>
              <a:rPr lang="fr-CA" dirty="0"/>
              <a:t> offre des façons </a:t>
            </a:r>
            <a:r>
              <a:rPr lang="fr-CA" b="1" dirty="0"/>
              <a:t>idiomatiques</a:t>
            </a:r>
            <a:r>
              <a:rPr lang="fr-CA" dirty="0"/>
              <a:t> de soumettre l’arborescence d’analyse du fichier HTML à des opérations de navigation, de recherche et de modification (ce qui fait gagner énormément de temps).</a:t>
            </a:r>
          </a:p>
        </p:txBody>
      </p:sp>
    </p:spTree>
    <p:extLst>
      <p:ext uri="{BB962C8B-B14F-4D97-AF65-F5344CB8AC3E}">
        <p14:creationId xmlns:p14="http://schemas.microsoft.com/office/powerpoint/2010/main" val="2311651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ACD5A1-30D3-4A46-8AA2-BCEFA4B44B6C}"/>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752902" y="1922564"/>
            <a:ext cx="10686197" cy="2927851"/>
          </a:xfrm>
          <a:prstGeom prst="rect">
            <a:avLst/>
          </a:prstGeom>
        </p:spPr>
      </p:pic>
      <p:sp>
        <p:nvSpPr>
          <p:cNvPr id="4" name="Content Placeholder 2">
            <a:extLst>
              <a:ext uri="{FF2B5EF4-FFF2-40B4-BE49-F238E27FC236}">
                <a16:creationId xmlns:a16="http://schemas.microsoft.com/office/drawing/2014/main" id="{E2DE8719-0C89-A64D-8E92-F9482C8D351A}"/>
              </a:ext>
            </a:extLst>
          </p:cNvPr>
          <p:cNvSpPr txBox="1">
            <a:spLocks/>
          </p:cNvSpPr>
          <p:nvPr>
            <p:custDataLst>
              <p:tags r:id="rId2"/>
            </p:custDataLst>
          </p:nvPr>
        </p:nvSpPr>
        <p:spPr>
          <a:xfrm>
            <a:off x="3543300" y="0"/>
            <a:ext cx="8648700" cy="249382"/>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fr-CA" sz="1400" dirty="0">
                <a:solidFill>
                  <a:schemeClr val="tx2"/>
                </a:solidFill>
                <a:latin typeface="Dagny OT" panose="020B0504020201020104" pitchFamily="34" charset="77"/>
              </a:rPr>
              <a:t>[Documentation de Beautiful Soup,</a:t>
            </a:r>
            <a:r>
              <a:rPr lang="fr-CA" dirty="0"/>
              <a:t> </a:t>
            </a:r>
            <a:r>
              <a:rPr lang="fr-CA" sz="1400" dirty="0">
                <a:latin typeface="Dagny OT" panose="020B0504020201020104" pitchFamily="34" charset="77"/>
                <a:hlinkClick r:id="rId5"/>
              </a:rPr>
              <a:t>https://www.crummy.com/software/BeautifulSoup/bs4/doc/</a:t>
            </a:r>
            <a:r>
              <a:rPr lang="fr-CA" sz="1400" dirty="0">
                <a:solidFill>
                  <a:schemeClr val="tx2"/>
                </a:solidFill>
                <a:latin typeface="Dagny OT" panose="020B0504020201020104" pitchFamily="34" charset="77"/>
              </a:rPr>
              <a:t>]</a:t>
            </a:r>
          </a:p>
        </p:txBody>
      </p:sp>
    </p:spTree>
    <p:extLst>
      <p:ext uri="{BB962C8B-B14F-4D97-AF65-F5344CB8AC3E}">
        <p14:creationId xmlns:p14="http://schemas.microsoft.com/office/powerpoint/2010/main" val="2869865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ACD5A1-30D3-4A46-8AA2-BCEFA4B44B6C}"/>
              </a:ext>
            </a:extLst>
          </p:cNvPr>
          <p:cNvPicPr>
            <a:picLocks noChangeAspect="1"/>
          </p:cNvPicPr>
          <p:nvPr>
            <p:custDataLst>
              <p:tags r:id="rId1"/>
            </p:custDataLst>
          </p:nvPr>
        </p:nvPicPr>
        <p:blipFill>
          <a:blip r:embed="rId4" cstate="print">
            <a:extLst>
              <a:ext uri="{28A0092B-C50C-407E-A947-70E740481C1C}">
                <a14:useLocalDpi xmlns:a14="http://schemas.microsoft.com/office/drawing/2010/main" val="0"/>
              </a:ext>
            </a:extLst>
          </a:blip>
          <a:stretch>
            <a:fillRect/>
          </a:stretch>
        </p:blipFill>
        <p:spPr>
          <a:xfrm>
            <a:off x="2177442" y="604385"/>
            <a:ext cx="7837116" cy="5730510"/>
          </a:xfrm>
          <a:prstGeom prst="rect">
            <a:avLst/>
          </a:prstGeom>
        </p:spPr>
      </p:pic>
      <p:sp>
        <p:nvSpPr>
          <p:cNvPr id="4" name="Content Placeholder 2">
            <a:extLst>
              <a:ext uri="{FF2B5EF4-FFF2-40B4-BE49-F238E27FC236}">
                <a16:creationId xmlns:a16="http://schemas.microsoft.com/office/drawing/2014/main" id="{DDF3CEAB-257D-9543-AF7E-8F91F048C586}"/>
              </a:ext>
            </a:extLst>
          </p:cNvPr>
          <p:cNvSpPr txBox="1">
            <a:spLocks/>
          </p:cNvSpPr>
          <p:nvPr>
            <p:custDataLst>
              <p:tags r:id="rId2"/>
            </p:custDataLst>
          </p:nvPr>
        </p:nvSpPr>
        <p:spPr>
          <a:xfrm>
            <a:off x="3730336" y="0"/>
            <a:ext cx="8461664" cy="238991"/>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fr-CA" sz="1400" dirty="0">
                <a:solidFill>
                  <a:schemeClr val="tx2"/>
                </a:solidFill>
                <a:latin typeface="Dagny OT" panose="020B0504020201020104" pitchFamily="34" charset="77"/>
              </a:rPr>
              <a:t>[Documentation de Beautiful Soup,</a:t>
            </a:r>
            <a:r>
              <a:rPr lang="fr-CA" dirty="0"/>
              <a:t> </a:t>
            </a:r>
            <a:r>
              <a:rPr lang="fr-CA" sz="1400" dirty="0">
                <a:latin typeface="Dagny OT" panose="020B0504020201020104" pitchFamily="34" charset="77"/>
                <a:hlinkClick r:id="rId5"/>
              </a:rPr>
              <a:t>https://www.crummy.com/software/BeautifulSoup/bs4/doc/</a:t>
            </a:r>
            <a:r>
              <a:rPr lang="fr-CA" sz="1400" dirty="0">
                <a:solidFill>
                  <a:schemeClr val="tx2"/>
                </a:solidFill>
                <a:latin typeface="Dagny OT" panose="020B0504020201020104" pitchFamily="34" charset="77"/>
              </a:rPr>
              <a:t>]</a:t>
            </a:r>
          </a:p>
        </p:txBody>
      </p:sp>
    </p:spTree>
    <p:extLst>
      <p:ext uri="{BB962C8B-B14F-4D97-AF65-F5344CB8AC3E}">
        <p14:creationId xmlns:p14="http://schemas.microsoft.com/office/powerpoint/2010/main" val="3376291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ACD5A1-30D3-4A46-8AA2-BCEFA4B44B6C}"/>
              </a:ext>
            </a:extLst>
          </p:cNvPr>
          <p:cNvPicPr>
            <a:picLocks noChangeAspect="1"/>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1028953" y="590752"/>
            <a:ext cx="10134094" cy="5798417"/>
          </a:xfrm>
          <a:prstGeom prst="rect">
            <a:avLst/>
          </a:prstGeom>
        </p:spPr>
      </p:pic>
      <p:sp>
        <p:nvSpPr>
          <p:cNvPr id="4" name="Content Placeholder 2">
            <a:extLst>
              <a:ext uri="{FF2B5EF4-FFF2-40B4-BE49-F238E27FC236}">
                <a16:creationId xmlns:a16="http://schemas.microsoft.com/office/drawing/2014/main" id="{70CE5884-548C-8D49-8BBB-64512DD11CF6}"/>
              </a:ext>
            </a:extLst>
          </p:cNvPr>
          <p:cNvSpPr txBox="1">
            <a:spLocks/>
          </p:cNvSpPr>
          <p:nvPr>
            <p:custDataLst>
              <p:tags r:id="rId2"/>
            </p:custDataLst>
          </p:nvPr>
        </p:nvSpPr>
        <p:spPr>
          <a:xfrm>
            <a:off x="3564082" y="0"/>
            <a:ext cx="8627918" cy="176645"/>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fr-CA" sz="1400" dirty="0">
                <a:solidFill>
                  <a:schemeClr val="tx2"/>
                </a:solidFill>
                <a:latin typeface="Dagny OT" panose="020B0504020201020104" pitchFamily="34" charset="77"/>
              </a:rPr>
              <a:t>[ Documentation de Beautiful Soup,</a:t>
            </a:r>
            <a:r>
              <a:rPr lang="fr-CA" dirty="0"/>
              <a:t> </a:t>
            </a:r>
            <a:r>
              <a:rPr lang="fr-CA" sz="1400" dirty="0">
                <a:latin typeface="Dagny OT" panose="020B0504020201020104" pitchFamily="34" charset="77"/>
                <a:hlinkClick r:id="rId5"/>
              </a:rPr>
              <a:t>https://www.crummy.com/software/BeautifulSoup/bs4/doc/</a:t>
            </a:r>
            <a:r>
              <a:rPr lang="fr-CA" sz="1400" dirty="0">
                <a:solidFill>
                  <a:schemeClr val="tx2"/>
                </a:solidFill>
                <a:latin typeface="Dagny OT" panose="020B0504020201020104" pitchFamily="34" charset="77"/>
              </a:rPr>
              <a:t>]</a:t>
            </a:r>
          </a:p>
        </p:txBody>
      </p:sp>
    </p:spTree>
    <p:extLst>
      <p:ext uri="{BB962C8B-B14F-4D97-AF65-F5344CB8AC3E}">
        <p14:creationId xmlns:p14="http://schemas.microsoft.com/office/powerpoint/2010/main" val="2133749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ACD5A1-30D3-4A46-8AA2-BCEFA4B44B6C}"/>
              </a:ext>
            </a:extLst>
          </p:cNvPr>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251067" y="1235686"/>
            <a:ext cx="11421462" cy="1512519"/>
          </a:xfrm>
          <a:prstGeom prst="rect">
            <a:avLst/>
          </a:prstGeom>
        </p:spPr>
      </p:pic>
      <p:sp>
        <p:nvSpPr>
          <p:cNvPr id="6" name="Content Placeholder 2">
            <a:extLst>
              <a:ext uri="{FF2B5EF4-FFF2-40B4-BE49-F238E27FC236}">
                <a16:creationId xmlns:a16="http://schemas.microsoft.com/office/drawing/2014/main" id="{DB2C78C9-19AA-064B-A9BB-C9FFB1267312}"/>
              </a:ext>
            </a:extLst>
          </p:cNvPr>
          <p:cNvSpPr txBox="1">
            <a:spLocks/>
          </p:cNvSpPr>
          <p:nvPr>
            <p:custDataLst>
              <p:tags r:id="rId2"/>
            </p:custDataLst>
          </p:nvPr>
        </p:nvSpPr>
        <p:spPr>
          <a:xfrm>
            <a:off x="3813464" y="0"/>
            <a:ext cx="8378536" cy="259773"/>
          </a:xfrm>
          <a:prstGeom prst="rect">
            <a:avLst/>
          </a:prstGeom>
        </p:spPr>
        <p:txBody>
          <a:bodyPr vert="horz" lIns="45720" tIns="45720" rIns="4572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lgn="r"/>
            <a:r>
              <a:rPr lang="fr-CA" sz="1400" dirty="0">
                <a:solidFill>
                  <a:schemeClr val="tx2"/>
                </a:solidFill>
                <a:latin typeface="Dagny OT" panose="020B0504020201020104" pitchFamily="34" charset="77"/>
              </a:rPr>
              <a:t>[ Documentation de Beautiful Soup,</a:t>
            </a:r>
            <a:r>
              <a:rPr lang="fr-CA"/>
              <a:t> </a:t>
            </a:r>
            <a:r>
              <a:rPr lang="fr-CA" sz="1400" dirty="0">
                <a:latin typeface="Dagny OT" panose="020B0504020201020104" pitchFamily="34" charset="77"/>
                <a:hlinkClick r:id="rId6"/>
              </a:rPr>
              <a:t>https://www.crummy.com/software/BeautifulSoup/bs4/doc/</a:t>
            </a:r>
            <a:r>
              <a:rPr lang="fr-CA" sz="1400" dirty="0">
                <a:solidFill>
                  <a:schemeClr val="tx2"/>
                </a:solidFill>
                <a:latin typeface="Dagny OT" panose="020B0504020201020104" pitchFamily="34" charset="77"/>
              </a:rPr>
              <a:t>]</a:t>
            </a:r>
          </a:p>
        </p:txBody>
      </p:sp>
      <p:pic>
        <p:nvPicPr>
          <p:cNvPr id="3" name="Picture 2">
            <a:extLst>
              <a:ext uri="{FF2B5EF4-FFF2-40B4-BE49-F238E27FC236}">
                <a16:creationId xmlns:a16="http://schemas.microsoft.com/office/drawing/2014/main" id="{9C672AD1-BC87-AC42-A7BA-536F036CBD5D}"/>
              </a:ext>
            </a:extLst>
          </p:cNvPr>
          <p:cNvPicPr>
            <a:picLocks noChangeAspect="1"/>
          </p:cNvPicPr>
          <p:nvPr>
            <p:custDataLst>
              <p:tags r:id="rId3"/>
            </p:custDataLst>
          </p:nvPr>
        </p:nvPicPr>
        <p:blipFill>
          <a:blip r:embed="rId7">
            <a:extLst>
              <a:ext uri="{28A0092B-C50C-407E-A947-70E740481C1C}">
                <a14:useLocalDpi xmlns:a14="http://schemas.microsoft.com/office/drawing/2010/main" val="0"/>
              </a:ext>
            </a:extLst>
          </a:blip>
          <a:stretch>
            <a:fillRect/>
          </a:stretch>
        </p:blipFill>
        <p:spPr>
          <a:xfrm>
            <a:off x="332096" y="3014740"/>
            <a:ext cx="11259403" cy="2861076"/>
          </a:xfrm>
          <a:prstGeom prst="rect">
            <a:avLst/>
          </a:prstGeom>
        </p:spPr>
      </p:pic>
    </p:spTree>
    <p:extLst>
      <p:ext uri="{BB962C8B-B14F-4D97-AF65-F5344CB8AC3E}">
        <p14:creationId xmlns:p14="http://schemas.microsoft.com/office/powerpoint/2010/main" val="1699375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513A5-75AF-614A-A0B8-E5A4F47E6700}"/>
              </a:ext>
            </a:extLst>
          </p:cNvPr>
          <p:cNvSpPr>
            <a:spLocks noGrp="1"/>
          </p:cNvSpPr>
          <p:nvPr>
            <p:ph type="title"/>
            <p:custDataLst>
              <p:tags r:id="rId1"/>
            </p:custDataLst>
          </p:nvPr>
        </p:nvSpPr>
        <p:spPr/>
        <p:txBody>
          <a:bodyPr/>
          <a:lstStyle/>
          <a:p>
            <a:r>
              <a:rPr lang="fr-CA"/>
              <a:t>Selenium</a:t>
            </a:r>
          </a:p>
        </p:txBody>
      </p:sp>
      <p:sp>
        <p:nvSpPr>
          <p:cNvPr id="3" name="Content Placeholder 2"/>
          <p:cNvSpPr>
            <a:spLocks noGrp="1"/>
          </p:cNvSpPr>
          <p:nvPr>
            <p:ph idx="1"/>
            <p:custDataLst>
              <p:tags r:id="rId2"/>
            </p:custDataLst>
          </p:nvPr>
        </p:nvSpPr>
        <p:spPr/>
        <p:txBody>
          <a:bodyPr>
            <a:normAutofit fontScale="92500" lnSpcReduction="10000"/>
          </a:bodyPr>
          <a:lstStyle/>
          <a:p>
            <a:pPr>
              <a:lnSpc>
                <a:spcPct val="110000"/>
              </a:lnSpc>
            </a:pPr>
            <a:r>
              <a:rPr lang="fr-CA" sz="2600" b="1" dirty="0"/>
              <a:t>Selenium</a:t>
            </a:r>
            <a:r>
              <a:rPr lang="fr-CA" sz="2600" dirty="0"/>
              <a:t> est un outil qui permet d’automatiser les interactions avec les navigateurs Web (en Python). S’il sert généralement à automatiser les applications Web à des fins de mise à l’épreuve, il offre également d’autres applications. </a:t>
            </a:r>
          </a:p>
          <a:p>
            <a:pPr>
              <a:lnSpc>
                <a:spcPct val="110000"/>
              </a:lnSpc>
            </a:pPr>
            <a:endParaRPr lang="fr-CA" sz="500" dirty="0"/>
          </a:p>
          <a:p>
            <a:pPr>
              <a:lnSpc>
                <a:spcPct val="110000"/>
              </a:lnSpc>
            </a:pPr>
            <a:r>
              <a:rPr lang="fr-CA" sz="2600" dirty="0"/>
              <a:t>Il permet principalement à un utilisateur d’ouvrir un navigateur et d’effectuer des tâches analogues à celles qu’exécuterait un humain, comme les suivantes :</a:t>
            </a:r>
          </a:p>
          <a:p>
            <a:pPr lvl="1">
              <a:lnSpc>
                <a:spcPct val="110000"/>
              </a:lnSpc>
            </a:pPr>
            <a:r>
              <a:rPr lang="fr-CA" sz="2200" dirty="0"/>
              <a:t>cliquer sur un bouton</a:t>
            </a:r>
          </a:p>
          <a:p>
            <a:pPr lvl="1">
              <a:lnSpc>
                <a:spcPct val="110000"/>
              </a:lnSpc>
            </a:pPr>
            <a:r>
              <a:rPr lang="fr-CA" sz="2200" dirty="0"/>
              <a:t>introduire des données dans un formulaire</a:t>
            </a:r>
          </a:p>
          <a:p>
            <a:pPr lvl="1">
              <a:lnSpc>
                <a:spcPct val="110000"/>
              </a:lnSpc>
            </a:pPr>
            <a:r>
              <a:rPr lang="fr-CA" sz="2200" dirty="0"/>
              <a:t>rechercher de l’information particulière dans des pages Web</a:t>
            </a:r>
          </a:p>
          <a:p>
            <a:pPr lvl="1">
              <a:lnSpc>
                <a:spcPct val="110000"/>
              </a:lnSpc>
            </a:pPr>
            <a:r>
              <a:rPr lang="fr-CA" sz="2200" dirty="0"/>
              <a:t>etc.</a:t>
            </a:r>
          </a:p>
        </p:txBody>
      </p:sp>
      <p:sp>
        <p:nvSpPr>
          <p:cNvPr id="4" name="Rectangle 3">
            <a:extLst>
              <a:ext uri="{FF2B5EF4-FFF2-40B4-BE49-F238E27FC236}">
                <a16:creationId xmlns:a16="http://schemas.microsoft.com/office/drawing/2014/main" id="{A3165563-851B-D14B-B224-8EBD6630DEB2}"/>
              </a:ext>
            </a:extLst>
          </p:cNvPr>
          <p:cNvSpPr/>
          <p:nvPr>
            <p:custDataLst>
              <p:tags r:id="rId3"/>
            </p:custDataLst>
          </p:nvPr>
        </p:nvSpPr>
        <p:spPr>
          <a:xfrm>
            <a:off x="7651975" y="0"/>
            <a:ext cx="4540025" cy="307777"/>
          </a:xfrm>
          <a:prstGeom prst="rect">
            <a:avLst/>
          </a:prstGeom>
        </p:spPr>
        <p:txBody>
          <a:bodyPr wrap="none">
            <a:spAutoFit/>
          </a:bodyPr>
          <a:lstStyle/>
          <a:p>
            <a:pPr algn="r"/>
            <a:r>
              <a:rPr lang="fr-CA" sz="1400" dirty="0">
                <a:solidFill>
                  <a:schemeClr val="tx2"/>
                </a:solidFill>
                <a:latin typeface="Dagny OT" panose="020B0504020201020104" pitchFamily="34" charset="77"/>
              </a:rPr>
              <a:t>[R. Taracha, Introduction to Web Scraping using Selenium]</a:t>
            </a:r>
            <a:endParaRPr lang="fr-CA" sz="1400" dirty="0">
              <a:solidFill>
                <a:schemeClr val="tx2"/>
              </a:solidFill>
              <a:effectLst/>
              <a:latin typeface="Dagny OT" panose="020B0504020201020104" pitchFamily="34" charset="77"/>
            </a:endParaRPr>
          </a:p>
        </p:txBody>
      </p:sp>
    </p:spTree>
    <p:extLst>
      <p:ext uri="{BB962C8B-B14F-4D97-AF65-F5344CB8AC3E}">
        <p14:creationId xmlns:p14="http://schemas.microsoft.com/office/powerpoint/2010/main" val="33279872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402D7-F998-4A40-9450-ADB628E4DF31}"/>
              </a:ext>
            </a:extLst>
          </p:cNvPr>
          <p:cNvSpPr>
            <a:spLocks noGrp="1"/>
          </p:cNvSpPr>
          <p:nvPr>
            <p:ph type="title"/>
            <p:custDataLst>
              <p:tags r:id="rId1"/>
            </p:custDataLst>
          </p:nvPr>
        </p:nvSpPr>
        <p:spPr/>
        <p:txBody>
          <a:bodyPr/>
          <a:lstStyle/>
          <a:p>
            <a:r>
              <a:rPr lang="fr-CA"/>
              <a:t>Selenium</a:t>
            </a:r>
          </a:p>
        </p:txBody>
      </p:sp>
      <p:sp>
        <p:nvSpPr>
          <p:cNvPr id="3" name="Content Placeholder 2">
            <a:extLst>
              <a:ext uri="{FF2B5EF4-FFF2-40B4-BE49-F238E27FC236}">
                <a16:creationId xmlns:a16="http://schemas.microsoft.com/office/drawing/2014/main" id="{20C6256B-35F8-0242-9DCA-3012D7AD45BA}"/>
              </a:ext>
            </a:extLst>
          </p:cNvPr>
          <p:cNvSpPr>
            <a:spLocks noGrp="1"/>
          </p:cNvSpPr>
          <p:nvPr>
            <p:ph idx="1"/>
            <p:custDataLst>
              <p:tags r:id="rId2"/>
            </p:custDataLst>
          </p:nvPr>
        </p:nvSpPr>
        <p:spPr>
          <a:xfrm>
            <a:off x="581192" y="2180497"/>
            <a:ext cx="11029615" cy="3559904"/>
          </a:xfrm>
        </p:spPr>
        <p:txBody>
          <a:bodyPr/>
          <a:lstStyle/>
          <a:p>
            <a:r>
              <a:rPr lang="fr-CA" dirty="0" err="1"/>
              <a:t>Selenium</a:t>
            </a:r>
            <a:r>
              <a:rPr lang="fr-CA" dirty="0"/>
              <a:t> a besoin d’un pilote pour établir une interface avec le navigateur choisi. À titre d’exemple, Firefox a besoin de </a:t>
            </a:r>
            <a:r>
              <a:rPr lang="fr-CA" i="1" dirty="0"/>
              <a:t>geckodriver</a:t>
            </a:r>
            <a:r>
              <a:rPr lang="fr-CA" dirty="0"/>
              <a:t>.</a:t>
            </a:r>
          </a:p>
          <a:p>
            <a:endParaRPr lang="fr-CA" sz="500" dirty="0"/>
          </a:p>
          <a:p>
            <a:r>
              <a:rPr lang="fr-CA" dirty="0"/>
              <a:t>Les autres navigateurs pris en charge disposeront de leurs propres pilotes : </a:t>
            </a:r>
          </a:p>
          <a:p>
            <a:endParaRPr lang="fr-CA" sz="500" dirty="0"/>
          </a:p>
          <a:p>
            <a:endParaRPr lang="fr-CA" dirty="0"/>
          </a:p>
        </p:txBody>
      </p:sp>
      <p:graphicFrame>
        <p:nvGraphicFramePr>
          <p:cNvPr id="7" name="Table 6">
            <a:extLst>
              <a:ext uri="{FF2B5EF4-FFF2-40B4-BE49-F238E27FC236}">
                <a16:creationId xmlns:a16="http://schemas.microsoft.com/office/drawing/2014/main" id="{2CC534C6-58EF-464D-8EF0-78D1D5E7F6CE}"/>
              </a:ext>
            </a:extLst>
          </p:cNvPr>
          <p:cNvGraphicFramePr>
            <a:graphicFrameLocks noGrp="1"/>
          </p:cNvGraphicFramePr>
          <p:nvPr>
            <p:custDataLst>
              <p:tags r:id="rId3"/>
            </p:custDataLst>
          </p:nvPr>
        </p:nvGraphicFramePr>
        <p:xfrm>
          <a:off x="1469154" y="4445001"/>
          <a:ext cx="9514037" cy="1295400"/>
        </p:xfrm>
        <a:graphic>
          <a:graphicData uri="http://schemas.openxmlformats.org/drawingml/2006/table">
            <a:tbl>
              <a:tblPr/>
              <a:tblGrid>
                <a:gridCol w="1106664">
                  <a:extLst>
                    <a:ext uri="{9D8B030D-6E8A-4147-A177-3AD203B41FA5}">
                      <a16:colId xmlns:a16="http://schemas.microsoft.com/office/drawing/2014/main" val="1464842849"/>
                    </a:ext>
                  </a:extLst>
                </a:gridCol>
                <a:gridCol w="8407373">
                  <a:extLst>
                    <a:ext uri="{9D8B030D-6E8A-4147-A177-3AD203B41FA5}">
                      <a16:colId xmlns:a16="http://schemas.microsoft.com/office/drawing/2014/main" val="1991669205"/>
                    </a:ext>
                  </a:extLst>
                </a:gridCol>
              </a:tblGrid>
              <a:tr h="0">
                <a:tc>
                  <a:txBody>
                    <a:bodyPr/>
                    <a:lstStyle/>
                    <a:p>
                      <a:r>
                        <a:rPr lang="fr-CA" sz="2000" b="0" i="0" dirty="0">
                          <a:solidFill>
                            <a:schemeClr val="tx2"/>
                          </a:solidFill>
                          <a:effectLst/>
                          <a:latin typeface="Dagny OT" panose="020B0504020201020104" pitchFamily="34" charset="77"/>
                        </a:rPr>
                        <a:t>Chrome :</a:t>
                      </a:r>
                    </a:p>
                  </a:txBody>
                  <a:tcPr marL="9525" marR="9525" marT="9525" marB="9525" anchor="ctr">
                    <a:lnL>
                      <a:noFill/>
                    </a:lnL>
                    <a:lnR>
                      <a:noFill/>
                    </a:lnR>
                    <a:lnT>
                      <a:noFill/>
                    </a:lnT>
                    <a:lnB>
                      <a:noFill/>
                    </a:lnB>
                  </a:tcPr>
                </a:tc>
                <a:tc>
                  <a:txBody>
                    <a:bodyPr/>
                    <a:lstStyle/>
                    <a:p>
                      <a:r>
                        <a:rPr lang="en-CA" sz="2000" b="0" i="0" dirty="0">
                          <a:solidFill>
                            <a:srgbClr val="0000AA"/>
                          </a:solidFill>
                          <a:effectLst/>
                          <a:latin typeface="Dagny OT" panose="020B0504020201020104" pitchFamily="34" charset="77"/>
                          <a:hlinkClick r:id="rId5"/>
                        </a:rPr>
                        <a:t>https://sites.google.com/a/chromium.org/chromedriver/downloads</a:t>
                      </a:r>
                      <a:endParaRPr lang="fr-CA" sz="2000" b="0" i="0" dirty="0">
                        <a:solidFill>
                          <a:srgbClr val="0000AA"/>
                        </a:solidFill>
                        <a:effectLst/>
                        <a:latin typeface="Dagny OT" panose="020B0504020201020104" pitchFamily="34" charset="77"/>
                      </a:endParaRPr>
                    </a:p>
                  </a:txBody>
                  <a:tcPr marL="9525" marR="9525" marT="9525" marB="9525" anchor="ctr">
                    <a:lnL>
                      <a:noFill/>
                    </a:lnL>
                    <a:lnR>
                      <a:noFill/>
                    </a:lnR>
                    <a:lnT>
                      <a:noFill/>
                    </a:lnT>
                    <a:lnB>
                      <a:noFill/>
                    </a:lnB>
                  </a:tcPr>
                </a:tc>
                <a:extLst>
                  <a:ext uri="{0D108BD9-81ED-4DB2-BD59-A6C34878D82A}">
                    <a16:rowId xmlns:a16="http://schemas.microsoft.com/office/drawing/2014/main" val="1054326878"/>
                  </a:ext>
                </a:extLst>
              </a:tr>
              <a:tr h="0">
                <a:tc>
                  <a:txBody>
                    <a:bodyPr/>
                    <a:lstStyle/>
                    <a:p>
                      <a:r>
                        <a:rPr lang="fr-CA" sz="2000" b="0" i="0" dirty="0">
                          <a:solidFill>
                            <a:schemeClr val="tx2"/>
                          </a:solidFill>
                          <a:effectLst/>
                          <a:latin typeface="Dagny OT" panose="020B0504020201020104" pitchFamily="34" charset="77"/>
                        </a:rPr>
                        <a:t>Edge :</a:t>
                      </a:r>
                    </a:p>
                  </a:txBody>
                  <a:tcPr marL="9525" marR="9525" marT="9525" marB="9525" anchor="ctr">
                    <a:lnL>
                      <a:noFill/>
                    </a:lnL>
                    <a:lnR>
                      <a:noFill/>
                    </a:lnR>
                    <a:lnT>
                      <a:noFill/>
                    </a:lnT>
                    <a:lnB>
                      <a:noFill/>
                    </a:lnB>
                  </a:tcPr>
                </a:tc>
                <a:tc>
                  <a:txBody>
                    <a:bodyPr/>
                    <a:lstStyle/>
                    <a:p>
                      <a:r>
                        <a:rPr lang="en-CA" sz="2000" b="0" i="0" dirty="0">
                          <a:solidFill>
                            <a:srgbClr val="0000AA"/>
                          </a:solidFill>
                          <a:effectLst/>
                          <a:latin typeface="Dagny OT" panose="020B0504020201020104" pitchFamily="34" charset="77"/>
                          <a:hlinkClick r:id="rId6"/>
                        </a:rPr>
                        <a:t>https://developer.microsoft.com/en-us/microsoft-edge/tools/webdriver/</a:t>
                      </a:r>
                      <a:endParaRPr lang="fr-CA" sz="2000" b="0" i="0" dirty="0">
                        <a:solidFill>
                          <a:srgbClr val="0000AA"/>
                        </a:solidFill>
                        <a:effectLst/>
                        <a:latin typeface="Dagny OT" panose="020B0504020201020104" pitchFamily="34" charset="77"/>
                      </a:endParaRPr>
                    </a:p>
                  </a:txBody>
                  <a:tcPr marL="9525" marR="9525" marT="9525" marB="9525" anchor="ctr">
                    <a:lnL>
                      <a:noFill/>
                    </a:lnL>
                    <a:lnR>
                      <a:noFill/>
                    </a:lnR>
                    <a:lnT>
                      <a:noFill/>
                    </a:lnT>
                    <a:lnB>
                      <a:noFill/>
                    </a:lnB>
                  </a:tcPr>
                </a:tc>
                <a:extLst>
                  <a:ext uri="{0D108BD9-81ED-4DB2-BD59-A6C34878D82A}">
                    <a16:rowId xmlns:a16="http://schemas.microsoft.com/office/drawing/2014/main" val="1313250838"/>
                  </a:ext>
                </a:extLst>
              </a:tr>
              <a:tr h="0">
                <a:tc>
                  <a:txBody>
                    <a:bodyPr/>
                    <a:lstStyle/>
                    <a:p>
                      <a:r>
                        <a:rPr lang="fr-CA" sz="2000" b="0" i="0" dirty="0">
                          <a:solidFill>
                            <a:schemeClr val="tx2"/>
                          </a:solidFill>
                          <a:effectLst/>
                          <a:latin typeface="Dagny OT" panose="020B0504020201020104" pitchFamily="34" charset="77"/>
                        </a:rPr>
                        <a:t>Firefox :</a:t>
                      </a:r>
                    </a:p>
                  </a:txBody>
                  <a:tcPr marL="9525" marR="9525" marT="9525" marB="9525" anchor="ctr">
                    <a:lnL>
                      <a:noFill/>
                    </a:lnL>
                    <a:lnR>
                      <a:noFill/>
                    </a:lnR>
                    <a:lnT>
                      <a:noFill/>
                    </a:lnT>
                    <a:lnB>
                      <a:noFill/>
                    </a:lnB>
                  </a:tcPr>
                </a:tc>
                <a:tc>
                  <a:txBody>
                    <a:bodyPr/>
                    <a:lstStyle/>
                    <a:p>
                      <a:r>
                        <a:rPr lang="en-CA" sz="2000" b="0" i="0" dirty="0">
                          <a:solidFill>
                            <a:srgbClr val="0000AA"/>
                          </a:solidFill>
                          <a:effectLst/>
                          <a:latin typeface="Dagny OT" panose="020B0504020201020104" pitchFamily="34" charset="77"/>
                          <a:hlinkClick r:id="rId7"/>
                        </a:rPr>
                        <a:t>https://github.com/mozilla/geckodriver/releases</a:t>
                      </a:r>
                      <a:endParaRPr lang="fr-CA" sz="2000" b="0" i="0" dirty="0">
                        <a:solidFill>
                          <a:srgbClr val="0000AA"/>
                        </a:solidFill>
                        <a:effectLst/>
                        <a:latin typeface="Dagny OT" panose="020B0504020201020104" pitchFamily="34" charset="77"/>
                      </a:endParaRPr>
                    </a:p>
                  </a:txBody>
                  <a:tcPr marL="9525" marR="9525" marT="9525" marB="9525" anchor="ctr">
                    <a:lnL>
                      <a:noFill/>
                    </a:lnL>
                    <a:lnR>
                      <a:noFill/>
                    </a:lnR>
                    <a:lnT>
                      <a:noFill/>
                    </a:lnT>
                    <a:lnB>
                      <a:noFill/>
                    </a:lnB>
                  </a:tcPr>
                </a:tc>
                <a:extLst>
                  <a:ext uri="{0D108BD9-81ED-4DB2-BD59-A6C34878D82A}">
                    <a16:rowId xmlns:a16="http://schemas.microsoft.com/office/drawing/2014/main" val="27263903"/>
                  </a:ext>
                </a:extLst>
              </a:tr>
              <a:tr h="0">
                <a:tc>
                  <a:txBody>
                    <a:bodyPr/>
                    <a:lstStyle/>
                    <a:p>
                      <a:r>
                        <a:rPr lang="fr-CA" sz="2000" b="0" i="0" dirty="0">
                          <a:solidFill>
                            <a:schemeClr val="tx2"/>
                          </a:solidFill>
                          <a:effectLst/>
                          <a:latin typeface="Dagny OT" panose="020B0504020201020104" pitchFamily="34" charset="77"/>
                        </a:rPr>
                        <a:t>Safari :</a:t>
                      </a:r>
                    </a:p>
                  </a:txBody>
                  <a:tcPr marL="9525" marR="9525" marT="9525" marB="9525" anchor="ctr">
                    <a:lnL>
                      <a:noFill/>
                    </a:lnL>
                    <a:lnR>
                      <a:noFill/>
                    </a:lnR>
                    <a:lnT>
                      <a:noFill/>
                    </a:lnT>
                    <a:lnB>
                      <a:noFill/>
                    </a:lnB>
                  </a:tcPr>
                </a:tc>
                <a:tc>
                  <a:txBody>
                    <a:bodyPr/>
                    <a:lstStyle/>
                    <a:p>
                      <a:r>
                        <a:rPr lang="en-CA" sz="2000" b="0" i="0" dirty="0">
                          <a:solidFill>
                            <a:srgbClr val="0000AA"/>
                          </a:solidFill>
                          <a:effectLst/>
                          <a:latin typeface="Dagny OT" panose="020B0504020201020104" pitchFamily="34" charset="77"/>
                          <a:hlinkClick r:id="rId8"/>
                        </a:rPr>
                        <a:t>https://webkit.org/blog/6900/webdriver-support-in-safari-10/</a:t>
                      </a:r>
                      <a:endParaRPr lang="fr-CA" sz="2000" b="0" i="0" dirty="0">
                        <a:solidFill>
                          <a:srgbClr val="0000AA"/>
                        </a:solidFill>
                        <a:effectLst/>
                        <a:latin typeface="Dagny OT" panose="020B0504020201020104" pitchFamily="34" charset="77"/>
                      </a:endParaRPr>
                    </a:p>
                  </a:txBody>
                  <a:tcPr marL="9525" marR="9525" marT="9525" marB="9525" anchor="ctr">
                    <a:lnL>
                      <a:noFill/>
                    </a:lnL>
                    <a:lnR>
                      <a:noFill/>
                    </a:lnR>
                    <a:lnT>
                      <a:noFill/>
                    </a:lnT>
                    <a:lnB>
                      <a:noFill/>
                    </a:lnB>
                  </a:tcPr>
                </a:tc>
                <a:extLst>
                  <a:ext uri="{0D108BD9-81ED-4DB2-BD59-A6C34878D82A}">
                    <a16:rowId xmlns:a16="http://schemas.microsoft.com/office/drawing/2014/main" val="2676401823"/>
                  </a:ext>
                </a:extLst>
              </a:tr>
            </a:tbl>
          </a:graphicData>
        </a:graphic>
      </p:graphicFrame>
    </p:spTree>
    <p:extLst>
      <p:ext uri="{BB962C8B-B14F-4D97-AF65-F5344CB8AC3E}">
        <p14:creationId xmlns:p14="http://schemas.microsoft.com/office/powerpoint/2010/main" val="255289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custDataLst>
              <p:tags r:id="rId1"/>
            </p:custDataLst>
          </p:nvPr>
        </p:nvSpPr>
        <p:spPr/>
        <p:txBody>
          <a:bodyPr/>
          <a:lstStyle/>
          <a:p>
            <a:r>
              <a:rPr lang="fr-CA"/>
              <a:t>Simulation d’un navigateur Web</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custDataLst>
              <p:tags r:id="rId2"/>
            </p:custDataLst>
          </p:nvPr>
        </p:nvSpPr>
        <p:spPr/>
        <p:txBody>
          <a:bodyPr/>
          <a:lstStyle/>
          <a:p>
            <a:pPr algn="just"/>
            <a:r>
              <a:rPr lang="fr-CA"/>
              <a:t>Selenium contrôle automatiquement l’ensemble du navigateur, y compris en ce qui concerne le rendu des documents Web et l’exécution de JavaScript.</a:t>
            </a:r>
          </a:p>
          <a:p>
            <a:pPr algn="just"/>
            <a:endParaRPr lang="fr-CA" sz="500" dirty="0"/>
          </a:p>
          <a:p>
            <a:pPr algn="just"/>
            <a:r>
              <a:rPr lang="fr-CA"/>
              <a:t>Ceci est utile pour les pages qui intègrent un fort contenu dynamique qui ne se retrouve pas dans le fichier HTML de base.</a:t>
            </a:r>
          </a:p>
          <a:p>
            <a:pPr algn="just"/>
            <a:endParaRPr lang="fr-CA" sz="500" dirty="0"/>
          </a:p>
          <a:p>
            <a:pPr algn="just"/>
            <a:r>
              <a:rPr lang="fr-CA"/>
              <a:t>Selenium peut programmer des actions telles que « cliquer sur ce bouton » ou « taper ce texte », et vous avez en tout temps accès au fichier HTML dynamique qui correspond à l’état actuel de la page, comme ce que l’on retrouve dans les outils de développement.</a:t>
            </a:r>
          </a:p>
        </p:txBody>
      </p:sp>
    </p:spTree>
    <p:extLst>
      <p:ext uri="{BB962C8B-B14F-4D97-AF65-F5344CB8AC3E}">
        <p14:creationId xmlns:p14="http://schemas.microsoft.com/office/powerpoint/2010/main" val="1407002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custDataLst>
              <p:tags r:id="rId1"/>
            </p:custDataLst>
          </p:nvPr>
        </p:nvSpPr>
        <p:spPr/>
        <p:txBody>
          <a:bodyPr/>
          <a:lstStyle/>
          <a:p>
            <a:r>
              <a:rPr lang="fr-CA"/>
              <a:t>Utilisation des API</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custDataLst>
              <p:tags r:id="rId2"/>
            </p:custDataLst>
          </p:nvPr>
        </p:nvSpPr>
        <p:spPr/>
        <p:txBody>
          <a:bodyPr/>
          <a:lstStyle/>
          <a:p>
            <a:r>
              <a:rPr lang="fr-CA" dirty="0"/>
              <a:t>Une API constitue la façon, pour un site Web, d’offrir l’accès à ses données à un programme, sans qu’il soit nécessaire d’en récupérer le contenu.</a:t>
            </a:r>
          </a:p>
          <a:p>
            <a:endParaRPr lang="fr-CA" sz="500" dirty="0"/>
          </a:p>
          <a:p>
            <a:r>
              <a:rPr lang="fr-CA" dirty="0"/>
              <a:t>Ainsi donc, une API offre un </a:t>
            </a:r>
            <a:r>
              <a:rPr lang="fr-CA" b="1" dirty="0"/>
              <a:t>accès structuré </a:t>
            </a:r>
            <a:r>
              <a:rPr lang="fr-CA" dirty="0"/>
              <a:t>à des </a:t>
            </a:r>
            <a:r>
              <a:rPr lang="fr-CA" b="1" dirty="0"/>
              <a:t>données structurées</a:t>
            </a:r>
            <a:r>
              <a:rPr lang="fr-CA" dirty="0"/>
              <a:t>.</a:t>
            </a:r>
          </a:p>
          <a:p>
            <a:endParaRPr lang="fr-CA" sz="500" dirty="0"/>
          </a:p>
          <a:p>
            <a:r>
              <a:rPr lang="fr-CA" dirty="0"/>
              <a:t>À titre d’exemple, un site à caractère financier pourrait offrir une API assortie de données financières, tout comme le </a:t>
            </a:r>
            <a:r>
              <a:rPr lang="fr-CA" i="1" dirty="0"/>
              <a:t>New York Times </a:t>
            </a:r>
            <a:r>
              <a:rPr lang="fr-CA" dirty="0"/>
              <a:t>pourrait offrir une API adaptée aux articles de nouvelles. </a:t>
            </a:r>
          </a:p>
          <a:p>
            <a:endParaRPr lang="fr-CA" sz="500" dirty="0"/>
          </a:p>
          <a:p>
            <a:r>
              <a:rPr lang="fr-CA" dirty="0"/>
              <a:t>Dans l’un ou l’autre des cas, les données se présenteraient dans un format prédéfini, structuré (lequel est fréquemment JSON).</a:t>
            </a:r>
          </a:p>
        </p:txBody>
      </p:sp>
    </p:spTree>
    <p:extLst>
      <p:ext uri="{BB962C8B-B14F-4D97-AF65-F5344CB8AC3E}">
        <p14:creationId xmlns:p14="http://schemas.microsoft.com/office/powerpoint/2010/main" val="3761112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B16F0-1217-C443-BA64-6D3970936698}"/>
              </a:ext>
            </a:extLst>
          </p:cNvPr>
          <p:cNvSpPr>
            <a:spLocks noGrp="1"/>
          </p:cNvSpPr>
          <p:nvPr>
            <p:ph type="title"/>
            <p:custDataLst>
              <p:tags r:id="rId1"/>
            </p:custDataLst>
          </p:nvPr>
        </p:nvSpPr>
        <p:spPr/>
        <p:txBody>
          <a:bodyPr/>
          <a:lstStyle/>
          <a:p>
            <a:r>
              <a:rPr lang="fr-CA"/>
              <a:t>Utilisation des API</a:t>
            </a:r>
          </a:p>
        </p:txBody>
      </p:sp>
      <p:sp>
        <p:nvSpPr>
          <p:cNvPr id="3" name="Content Placeholder 2">
            <a:extLst>
              <a:ext uri="{FF2B5EF4-FFF2-40B4-BE49-F238E27FC236}">
                <a16:creationId xmlns:a16="http://schemas.microsoft.com/office/drawing/2014/main" id="{97FBA634-5B7D-E244-A4FC-17B6B947CD8D}"/>
              </a:ext>
            </a:extLst>
          </p:cNvPr>
          <p:cNvSpPr>
            <a:spLocks noGrp="1"/>
          </p:cNvSpPr>
          <p:nvPr>
            <p:ph idx="1"/>
            <p:custDataLst>
              <p:tags r:id="rId2"/>
            </p:custDataLst>
          </p:nvPr>
        </p:nvSpPr>
        <p:spPr/>
        <p:txBody>
          <a:bodyPr>
            <a:normAutofit/>
          </a:bodyPr>
          <a:lstStyle/>
          <a:p>
            <a:r>
              <a:rPr lang="fr-CA" dirty="0"/>
              <a:t>Les API que nous examinerons intègrent des bibliothèques R/Python qui prennent en charge l’ensemble des opérations de réseau et de codage requises. </a:t>
            </a:r>
          </a:p>
          <a:p>
            <a:endParaRPr lang="fr-CA" sz="500" dirty="0"/>
          </a:p>
          <a:p>
            <a:r>
              <a:rPr lang="fr-CA" dirty="0"/>
              <a:t>Cela signifie qu’il suffit de lire la documentation relative à la bibliothèque pour savoir quoi faire.</a:t>
            </a:r>
          </a:p>
          <a:p>
            <a:pPr algn="ctr"/>
            <a:r>
              <a:rPr lang="fr-CA" dirty="0"/>
              <a:t>_________________________________</a:t>
            </a:r>
          </a:p>
          <a:p>
            <a:endParaRPr lang="fr-CA" sz="1000" b="1" dirty="0"/>
          </a:p>
          <a:p>
            <a:r>
              <a:rPr lang="fr-CA" dirty="0"/>
              <a:t>Exercice : servez-vous de </a:t>
            </a:r>
            <a:r>
              <a:rPr lang="fr-CA" dirty="0" err="1"/>
              <a:t>Zomato</a:t>
            </a:r>
            <a:r>
              <a:rPr lang="fr-CA" dirty="0"/>
              <a:t> pour trouver quelle ville canadienne propose les meilleurs restaurants de sushi (</a:t>
            </a:r>
            <a:r>
              <a:rPr lang="fr-CA" dirty="0">
                <a:hlinkClick r:id="rId4"/>
              </a:rPr>
              <a:t>https://github.com/fatihsucu/pyzomato</a:t>
            </a:r>
            <a:r>
              <a:rPr lang="fr-CA" dirty="0"/>
              <a:t>).</a:t>
            </a:r>
          </a:p>
        </p:txBody>
      </p:sp>
    </p:spTree>
    <p:extLst>
      <p:ext uri="{BB962C8B-B14F-4D97-AF65-F5344CB8AC3E}">
        <p14:creationId xmlns:p14="http://schemas.microsoft.com/office/powerpoint/2010/main" val="153952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o="urn:schemas-microsoft-com:office:office" xmlns:v="urn:schemas-microsoft-com:vml" xmlns:wp="http://schemas.openxmlformats.org/drawingml/2006/powerpointprocessingDrawing" xmlns:wne="http://schemas.microsoft.com/office/powerpoint/2006/powerpointml" xmlns:cdr="http://schemas.openxmlformats.org/drawingml/2006/chartDrawing" xmlns:dgm="http://schemas.openxmlformats.org/drawingml/2006/diagram" xmlns:c="http://schemas.openxmlformats.org/drawingml/2006/chart" xmlns:a14="http://schemas.microsoft.com/office/drawing/2010/main">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ags/tag10.xml><?xml version="1.0" encoding="utf-8"?>
<p:tagLst xmlns:a="http://schemas.openxmlformats.org/drawingml/2006/main" xmlns:r="http://schemas.openxmlformats.org/officeDocument/2006/relationships" xmlns:p="http://schemas.openxmlformats.org/presentationml/2006/main">
  <p:tag name="NUM" val="2"/>
</p:tagLst>
</file>

<file path=ppt/tags/tag100.xml><?xml version="1.0" encoding="utf-8"?>
<p:tagLst xmlns:a="http://schemas.openxmlformats.org/drawingml/2006/main" xmlns:r="http://schemas.openxmlformats.org/officeDocument/2006/relationships" xmlns:p="http://schemas.openxmlformats.org/presentationml/2006/main">
  <p:tag name="NUM" val="2"/>
</p:tagLst>
</file>

<file path=ppt/tags/tag101.xml><?xml version="1.0" encoding="utf-8"?>
<p:tagLst xmlns:a="http://schemas.openxmlformats.org/drawingml/2006/main" xmlns:r="http://schemas.openxmlformats.org/officeDocument/2006/relationships" xmlns:p="http://schemas.openxmlformats.org/presentationml/2006/main">
  <p:tag name="NUM" val="1"/>
</p:tagLst>
</file>

<file path=ppt/tags/tag102.xml><?xml version="1.0" encoding="utf-8"?>
<p:tagLst xmlns:a="http://schemas.openxmlformats.org/drawingml/2006/main" xmlns:r="http://schemas.openxmlformats.org/officeDocument/2006/relationships" xmlns:p="http://schemas.openxmlformats.org/presentationml/2006/main">
  <p:tag name="NUM" val="2"/>
</p:tagLst>
</file>

<file path=ppt/tags/tag103.xml><?xml version="1.0" encoding="utf-8"?>
<p:tagLst xmlns:a="http://schemas.openxmlformats.org/drawingml/2006/main" xmlns:r="http://schemas.openxmlformats.org/officeDocument/2006/relationships" xmlns:p="http://schemas.openxmlformats.org/presentationml/2006/main">
  <p:tag name="NUM" val="1"/>
</p:tagLst>
</file>

<file path=ppt/tags/tag104.xml><?xml version="1.0" encoding="utf-8"?>
<p:tagLst xmlns:a="http://schemas.openxmlformats.org/drawingml/2006/main" xmlns:r="http://schemas.openxmlformats.org/officeDocument/2006/relationships" xmlns:p="http://schemas.openxmlformats.org/presentationml/2006/main">
  <p:tag name="NUM" val="2"/>
</p:tagLst>
</file>

<file path=ppt/tags/tag105.xml><?xml version="1.0" encoding="utf-8"?>
<p:tagLst xmlns:a="http://schemas.openxmlformats.org/drawingml/2006/main" xmlns:r="http://schemas.openxmlformats.org/officeDocument/2006/relationships" xmlns:p="http://schemas.openxmlformats.org/presentationml/2006/main">
  <p:tag name="NUM" val="1"/>
</p:tagLst>
</file>

<file path=ppt/tags/tag106.xml><?xml version="1.0" encoding="utf-8"?>
<p:tagLst xmlns:a="http://schemas.openxmlformats.org/drawingml/2006/main" xmlns:r="http://schemas.openxmlformats.org/officeDocument/2006/relationships" xmlns:p="http://schemas.openxmlformats.org/presentationml/2006/main">
  <p:tag name="NUM" val="2"/>
</p:tagLst>
</file>

<file path=ppt/tags/tag107.xml><?xml version="1.0" encoding="utf-8"?>
<p:tagLst xmlns:a="http://schemas.openxmlformats.org/drawingml/2006/main" xmlns:r="http://schemas.openxmlformats.org/officeDocument/2006/relationships" xmlns:p="http://schemas.openxmlformats.org/presentationml/2006/main">
  <p:tag name="NUM" val="1"/>
</p:tagLst>
</file>

<file path=ppt/tags/tag108.xml><?xml version="1.0" encoding="utf-8"?>
<p:tagLst xmlns:a="http://schemas.openxmlformats.org/drawingml/2006/main" xmlns:r="http://schemas.openxmlformats.org/officeDocument/2006/relationships" xmlns:p="http://schemas.openxmlformats.org/presentationml/2006/main">
  <p:tag name="NUM" val="2"/>
</p:tagLst>
</file>

<file path=ppt/tags/tag109.xml><?xml version="1.0" encoding="utf-8"?>
<p:tagLst xmlns:a="http://schemas.openxmlformats.org/drawingml/2006/main" xmlns:r="http://schemas.openxmlformats.org/officeDocument/2006/relationships" xmlns:p="http://schemas.openxmlformats.org/presentationml/2006/main">
  <p:tag name="NUM" val="1"/>
</p:tagLst>
</file>

<file path=ppt/tags/tag11.xml><?xml version="1.0" encoding="utf-8"?>
<p:tagLst xmlns:a="http://schemas.openxmlformats.org/drawingml/2006/main" xmlns:r="http://schemas.openxmlformats.org/officeDocument/2006/relationships" xmlns:p="http://schemas.openxmlformats.org/presentationml/2006/main">
  <p:tag name="NUM" val="3"/>
</p:tagLst>
</file>

<file path=ppt/tags/tag110.xml><?xml version="1.0" encoding="utf-8"?>
<p:tagLst xmlns:a="http://schemas.openxmlformats.org/drawingml/2006/main" xmlns:r="http://schemas.openxmlformats.org/officeDocument/2006/relationships" xmlns:p="http://schemas.openxmlformats.org/presentationml/2006/main">
  <p:tag name="NUM" val="1"/>
</p:tagLst>
</file>

<file path=ppt/tags/tag111.xml><?xml version="1.0" encoding="utf-8"?>
<p:tagLst xmlns:a="http://schemas.openxmlformats.org/drawingml/2006/main" xmlns:r="http://schemas.openxmlformats.org/officeDocument/2006/relationships" xmlns:p="http://schemas.openxmlformats.org/presentationml/2006/main">
  <p:tag name="NUM" val="2"/>
</p:tagLst>
</file>

<file path=ppt/tags/tag112.xml><?xml version="1.0" encoding="utf-8"?>
<p:tagLst xmlns:a="http://schemas.openxmlformats.org/drawingml/2006/main" xmlns:r="http://schemas.openxmlformats.org/officeDocument/2006/relationships" xmlns:p="http://schemas.openxmlformats.org/presentationml/2006/main">
  <p:tag name="NUM" val="1"/>
</p:tagLst>
</file>

<file path=ppt/tags/tag113.xml><?xml version="1.0" encoding="utf-8"?>
<p:tagLst xmlns:a="http://schemas.openxmlformats.org/drawingml/2006/main" xmlns:r="http://schemas.openxmlformats.org/officeDocument/2006/relationships" xmlns:p="http://schemas.openxmlformats.org/presentationml/2006/main">
  <p:tag name="NUM" val="2"/>
</p:tagLst>
</file>

<file path=ppt/tags/tag114.xml><?xml version="1.0" encoding="utf-8"?>
<p:tagLst xmlns:a="http://schemas.openxmlformats.org/drawingml/2006/main" xmlns:r="http://schemas.openxmlformats.org/officeDocument/2006/relationships" xmlns:p="http://schemas.openxmlformats.org/presentationml/2006/main">
  <p:tag name="NUM" val="1"/>
</p:tagLst>
</file>

<file path=ppt/tags/tag115.xml><?xml version="1.0" encoding="utf-8"?>
<p:tagLst xmlns:a="http://schemas.openxmlformats.org/drawingml/2006/main" xmlns:r="http://schemas.openxmlformats.org/officeDocument/2006/relationships" xmlns:p="http://schemas.openxmlformats.org/presentationml/2006/main">
  <p:tag name="NUM" val="2"/>
</p:tagLst>
</file>

<file path=ppt/tags/tag116.xml><?xml version="1.0" encoding="utf-8"?>
<p:tagLst xmlns:a="http://schemas.openxmlformats.org/drawingml/2006/main" xmlns:r="http://schemas.openxmlformats.org/officeDocument/2006/relationships" xmlns:p="http://schemas.openxmlformats.org/presentationml/2006/main">
  <p:tag name="NUM" val="1"/>
</p:tagLst>
</file>

<file path=ppt/tags/tag117.xml><?xml version="1.0" encoding="utf-8"?>
<p:tagLst xmlns:a="http://schemas.openxmlformats.org/drawingml/2006/main" xmlns:r="http://schemas.openxmlformats.org/officeDocument/2006/relationships" xmlns:p="http://schemas.openxmlformats.org/presentationml/2006/main">
  <p:tag name="NUM" val="2"/>
</p:tagLst>
</file>

<file path=ppt/tags/tag118.xml><?xml version="1.0" encoding="utf-8"?>
<p:tagLst xmlns:a="http://schemas.openxmlformats.org/drawingml/2006/main" xmlns:r="http://schemas.openxmlformats.org/officeDocument/2006/relationships" xmlns:p="http://schemas.openxmlformats.org/presentationml/2006/main">
  <p:tag name="NUM" val="1"/>
</p:tagLst>
</file>

<file path=ppt/tags/tag119.xml><?xml version="1.0" encoding="utf-8"?>
<p:tagLst xmlns:a="http://schemas.openxmlformats.org/drawingml/2006/main" xmlns:r="http://schemas.openxmlformats.org/officeDocument/2006/relationships" xmlns:p="http://schemas.openxmlformats.org/presentationml/2006/main">
  <p:tag name="NUM" val="2"/>
</p:tagLst>
</file>

<file path=ppt/tags/tag12.xml><?xml version="1.0" encoding="utf-8"?>
<p:tagLst xmlns:a="http://schemas.openxmlformats.org/drawingml/2006/main" xmlns:r="http://schemas.openxmlformats.org/officeDocument/2006/relationships" xmlns:p="http://schemas.openxmlformats.org/presentationml/2006/main">
  <p:tag name="NUM" val="1"/>
</p:tagLst>
</file>

<file path=ppt/tags/tag120.xml><?xml version="1.0" encoding="utf-8"?>
<p:tagLst xmlns:a="http://schemas.openxmlformats.org/drawingml/2006/main" xmlns:r="http://schemas.openxmlformats.org/officeDocument/2006/relationships" xmlns:p="http://schemas.openxmlformats.org/presentationml/2006/main">
  <p:tag name="NUM" val="1"/>
</p:tagLst>
</file>

<file path=ppt/tags/tag121.xml><?xml version="1.0" encoding="utf-8"?>
<p:tagLst xmlns:a="http://schemas.openxmlformats.org/drawingml/2006/main" xmlns:r="http://schemas.openxmlformats.org/officeDocument/2006/relationships" xmlns:p="http://schemas.openxmlformats.org/presentationml/2006/main">
  <p:tag name="NUM" val="2"/>
</p:tagLst>
</file>

<file path=ppt/tags/tag122.xml><?xml version="1.0" encoding="utf-8"?>
<p:tagLst xmlns:a="http://schemas.openxmlformats.org/drawingml/2006/main" xmlns:r="http://schemas.openxmlformats.org/officeDocument/2006/relationships" xmlns:p="http://schemas.openxmlformats.org/presentationml/2006/main">
  <p:tag name="NUM" val="1"/>
</p:tagLst>
</file>

<file path=ppt/tags/tag123.xml><?xml version="1.0" encoding="utf-8"?>
<p:tagLst xmlns:a="http://schemas.openxmlformats.org/drawingml/2006/main" xmlns:r="http://schemas.openxmlformats.org/officeDocument/2006/relationships" xmlns:p="http://schemas.openxmlformats.org/presentationml/2006/main">
  <p:tag name="NUM" val="2"/>
</p:tagLst>
</file>

<file path=ppt/tags/tag124.xml><?xml version="1.0" encoding="utf-8"?>
<p:tagLst xmlns:a="http://schemas.openxmlformats.org/drawingml/2006/main" xmlns:r="http://schemas.openxmlformats.org/officeDocument/2006/relationships" xmlns:p="http://schemas.openxmlformats.org/presentationml/2006/main">
  <p:tag name="NUM" val="1"/>
</p:tagLst>
</file>

<file path=ppt/tags/tag125.xml><?xml version="1.0" encoding="utf-8"?>
<p:tagLst xmlns:a="http://schemas.openxmlformats.org/drawingml/2006/main" xmlns:r="http://schemas.openxmlformats.org/officeDocument/2006/relationships" xmlns:p="http://schemas.openxmlformats.org/presentationml/2006/main">
  <p:tag name="NUM" val="2"/>
</p:tagLst>
</file>

<file path=ppt/tags/tag126.xml><?xml version="1.0" encoding="utf-8"?>
<p:tagLst xmlns:a="http://schemas.openxmlformats.org/drawingml/2006/main" xmlns:r="http://schemas.openxmlformats.org/officeDocument/2006/relationships" xmlns:p="http://schemas.openxmlformats.org/presentationml/2006/main">
  <p:tag name="NUM" val="1"/>
</p:tagLst>
</file>

<file path=ppt/tags/tag127.xml><?xml version="1.0" encoding="utf-8"?>
<p:tagLst xmlns:a="http://schemas.openxmlformats.org/drawingml/2006/main" xmlns:r="http://schemas.openxmlformats.org/officeDocument/2006/relationships" xmlns:p="http://schemas.openxmlformats.org/presentationml/2006/main">
  <p:tag name="NUM" val="2"/>
</p:tagLst>
</file>

<file path=ppt/tags/tag128.xml><?xml version="1.0" encoding="utf-8"?>
<p:tagLst xmlns:a="http://schemas.openxmlformats.org/drawingml/2006/main" xmlns:r="http://schemas.openxmlformats.org/officeDocument/2006/relationships" xmlns:p="http://schemas.openxmlformats.org/presentationml/2006/main">
  <p:tag name="NUM" val="1"/>
</p:tagLst>
</file>

<file path=ppt/tags/tag129.xml><?xml version="1.0" encoding="utf-8"?>
<p:tagLst xmlns:a="http://schemas.openxmlformats.org/drawingml/2006/main" xmlns:r="http://schemas.openxmlformats.org/officeDocument/2006/relationships" xmlns:p="http://schemas.openxmlformats.org/presentationml/2006/main">
  <p:tag name="NUM" val="2"/>
</p:tagLst>
</file>

<file path=ppt/tags/tag13.xml><?xml version="1.0" encoding="utf-8"?>
<p:tagLst xmlns:a="http://schemas.openxmlformats.org/drawingml/2006/main" xmlns:r="http://schemas.openxmlformats.org/officeDocument/2006/relationships" xmlns:p="http://schemas.openxmlformats.org/presentationml/2006/main">
  <p:tag name="NUM" val="2"/>
</p:tagLst>
</file>

<file path=ppt/tags/tag130.xml><?xml version="1.0" encoding="utf-8"?>
<p:tagLst xmlns:a="http://schemas.openxmlformats.org/drawingml/2006/main" xmlns:r="http://schemas.openxmlformats.org/officeDocument/2006/relationships" xmlns:p="http://schemas.openxmlformats.org/presentationml/2006/main">
  <p:tag name="NUM" val="1"/>
</p:tagLst>
</file>

<file path=ppt/tags/tag131.xml><?xml version="1.0" encoding="utf-8"?>
<p:tagLst xmlns:a="http://schemas.openxmlformats.org/drawingml/2006/main" xmlns:r="http://schemas.openxmlformats.org/officeDocument/2006/relationships" xmlns:p="http://schemas.openxmlformats.org/presentationml/2006/main">
  <p:tag name="NUM" val="2"/>
</p:tagLst>
</file>

<file path=ppt/tags/tag132.xml><?xml version="1.0" encoding="utf-8"?>
<p:tagLst xmlns:a="http://schemas.openxmlformats.org/drawingml/2006/main" xmlns:r="http://schemas.openxmlformats.org/officeDocument/2006/relationships" xmlns:p="http://schemas.openxmlformats.org/presentationml/2006/main">
  <p:tag name="NUM" val="1"/>
</p:tagLst>
</file>

<file path=ppt/tags/tag133.xml><?xml version="1.0" encoding="utf-8"?>
<p:tagLst xmlns:a="http://schemas.openxmlformats.org/drawingml/2006/main" xmlns:r="http://schemas.openxmlformats.org/officeDocument/2006/relationships" xmlns:p="http://schemas.openxmlformats.org/presentationml/2006/main">
  <p:tag name="NUM" val="2"/>
</p:tagLst>
</file>

<file path=ppt/tags/tag134.xml><?xml version="1.0" encoding="utf-8"?>
<p:tagLst xmlns:a="http://schemas.openxmlformats.org/drawingml/2006/main" xmlns:r="http://schemas.openxmlformats.org/officeDocument/2006/relationships" xmlns:p="http://schemas.openxmlformats.org/presentationml/2006/main">
  <p:tag name="NUM" val="1"/>
</p:tagLst>
</file>

<file path=ppt/tags/tag135.xml><?xml version="1.0" encoding="utf-8"?>
<p:tagLst xmlns:a="http://schemas.openxmlformats.org/drawingml/2006/main" xmlns:r="http://schemas.openxmlformats.org/officeDocument/2006/relationships" xmlns:p="http://schemas.openxmlformats.org/presentationml/2006/main">
  <p:tag name="NUM" val="2"/>
</p:tagLst>
</file>

<file path=ppt/tags/tag136.xml><?xml version="1.0" encoding="utf-8"?>
<p:tagLst xmlns:a="http://schemas.openxmlformats.org/drawingml/2006/main" xmlns:r="http://schemas.openxmlformats.org/officeDocument/2006/relationships" xmlns:p="http://schemas.openxmlformats.org/presentationml/2006/main">
  <p:tag name="NUM" val="1"/>
</p:tagLst>
</file>

<file path=ppt/tags/tag137.xml><?xml version="1.0" encoding="utf-8"?>
<p:tagLst xmlns:a="http://schemas.openxmlformats.org/drawingml/2006/main" xmlns:r="http://schemas.openxmlformats.org/officeDocument/2006/relationships" xmlns:p="http://schemas.openxmlformats.org/presentationml/2006/main">
  <p:tag name="NUM" val="2"/>
</p:tagLst>
</file>

<file path=ppt/tags/tag138.xml><?xml version="1.0" encoding="utf-8"?>
<p:tagLst xmlns:a="http://schemas.openxmlformats.org/drawingml/2006/main" xmlns:r="http://schemas.openxmlformats.org/officeDocument/2006/relationships" xmlns:p="http://schemas.openxmlformats.org/presentationml/2006/main">
  <p:tag name="NUM" val="1"/>
</p:tagLst>
</file>

<file path=ppt/tags/tag139.xml><?xml version="1.0" encoding="utf-8"?>
<p:tagLst xmlns:a="http://schemas.openxmlformats.org/drawingml/2006/main" xmlns:r="http://schemas.openxmlformats.org/officeDocument/2006/relationships" xmlns:p="http://schemas.openxmlformats.org/presentationml/2006/main">
  <p:tag name="NUM" val="2"/>
</p:tagLst>
</file>

<file path=ppt/tags/tag14.xml><?xml version="1.0" encoding="utf-8"?>
<p:tagLst xmlns:a="http://schemas.openxmlformats.org/drawingml/2006/main" xmlns:r="http://schemas.openxmlformats.org/officeDocument/2006/relationships" xmlns:p="http://schemas.openxmlformats.org/presentationml/2006/main">
  <p:tag name="NUM" val="1"/>
</p:tagLst>
</file>

<file path=ppt/tags/tag140.xml><?xml version="1.0" encoding="utf-8"?>
<p:tagLst xmlns:a="http://schemas.openxmlformats.org/drawingml/2006/main" xmlns:r="http://schemas.openxmlformats.org/officeDocument/2006/relationships" xmlns:p="http://schemas.openxmlformats.org/presentationml/2006/main">
  <p:tag name="NUM" val="1"/>
</p:tagLst>
</file>

<file path=ppt/tags/tag141.xml><?xml version="1.0" encoding="utf-8"?>
<p:tagLst xmlns:a="http://schemas.openxmlformats.org/drawingml/2006/main" xmlns:r="http://schemas.openxmlformats.org/officeDocument/2006/relationships" xmlns:p="http://schemas.openxmlformats.org/presentationml/2006/main">
  <p:tag name="NUM" val="2"/>
</p:tagLst>
</file>

<file path=ppt/tags/tag142.xml><?xml version="1.0" encoding="utf-8"?>
<p:tagLst xmlns:a="http://schemas.openxmlformats.org/drawingml/2006/main" xmlns:r="http://schemas.openxmlformats.org/officeDocument/2006/relationships" xmlns:p="http://schemas.openxmlformats.org/presentationml/2006/main">
  <p:tag name="NUM" val="1"/>
</p:tagLst>
</file>

<file path=ppt/tags/tag143.xml><?xml version="1.0" encoding="utf-8"?>
<p:tagLst xmlns:a="http://schemas.openxmlformats.org/drawingml/2006/main" xmlns:r="http://schemas.openxmlformats.org/officeDocument/2006/relationships" xmlns:p="http://schemas.openxmlformats.org/presentationml/2006/main">
  <p:tag name="NUM" val="2"/>
</p:tagLst>
</file>

<file path=ppt/tags/tag144.xml><?xml version="1.0" encoding="utf-8"?>
<p:tagLst xmlns:a="http://schemas.openxmlformats.org/drawingml/2006/main" xmlns:r="http://schemas.openxmlformats.org/officeDocument/2006/relationships" xmlns:p="http://schemas.openxmlformats.org/presentationml/2006/main">
  <p:tag name="NUM" val="1"/>
</p:tagLst>
</file>

<file path=ppt/tags/tag145.xml><?xml version="1.0" encoding="utf-8"?>
<p:tagLst xmlns:a="http://schemas.openxmlformats.org/drawingml/2006/main" xmlns:r="http://schemas.openxmlformats.org/officeDocument/2006/relationships" xmlns:p="http://schemas.openxmlformats.org/presentationml/2006/main">
  <p:tag name="NUM" val="2"/>
</p:tagLst>
</file>

<file path=ppt/tags/tag146.xml><?xml version="1.0" encoding="utf-8"?>
<p:tagLst xmlns:a="http://schemas.openxmlformats.org/drawingml/2006/main" xmlns:r="http://schemas.openxmlformats.org/officeDocument/2006/relationships" xmlns:p="http://schemas.openxmlformats.org/presentationml/2006/main">
  <p:tag name="NUM" val="1"/>
</p:tagLst>
</file>

<file path=ppt/tags/tag147.xml><?xml version="1.0" encoding="utf-8"?>
<p:tagLst xmlns:a="http://schemas.openxmlformats.org/drawingml/2006/main" xmlns:r="http://schemas.openxmlformats.org/officeDocument/2006/relationships" xmlns:p="http://schemas.openxmlformats.org/presentationml/2006/main">
  <p:tag name="NUM" val="2"/>
</p:tagLst>
</file>

<file path=ppt/tags/tag148.xml><?xml version="1.0" encoding="utf-8"?>
<p:tagLst xmlns:a="http://schemas.openxmlformats.org/drawingml/2006/main" xmlns:r="http://schemas.openxmlformats.org/officeDocument/2006/relationships" xmlns:p="http://schemas.openxmlformats.org/presentationml/2006/main">
  <p:tag name="NUM" val="1"/>
</p:tagLst>
</file>

<file path=ppt/tags/tag149.xml><?xml version="1.0" encoding="utf-8"?>
<p:tagLst xmlns:a="http://schemas.openxmlformats.org/drawingml/2006/main" xmlns:r="http://schemas.openxmlformats.org/officeDocument/2006/relationships" xmlns:p="http://schemas.openxmlformats.org/presentationml/2006/main">
  <p:tag name="NUM" val="2"/>
</p:tagLst>
</file>

<file path=ppt/tags/tag15.xml><?xml version="1.0" encoding="utf-8"?>
<p:tagLst xmlns:a="http://schemas.openxmlformats.org/drawingml/2006/main" xmlns:r="http://schemas.openxmlformats.org/officeDocument/2006/relationships" xmlns:p="http://schemas.openxmlformats.org/presentationml/2006/main">
  <p:tag name="NUM" val="2"/>
</p:tagLst>
</file>

<file path=ppt/tags/tag150.xml><?xml version="1.0" encoding="utf-8"?>
<p:tagLst xmlns:a="http://schemas.openxmlformats.org/drawingml/2006/main" xmlns:r="http://schemas.openxmlformats.org/officeDocument/2006/relationships" xmlns:p="http://schemas.openxmlformats.org/presentationml/2006/main">
  <p:tag name="NUM" val="1"/>
</p:tagLst>
</file>

<file path=ppt/tags/tag151.xml><?xml version="1.0" encoding="utf-8"?>
<p:tagLst xmlns:a="http://schemas.openxmlformats.org/drawingml/2006/main" xmlns:r="http://schemas.openxmlformats.org/officeDocument/2006/relationships" xmlns:p="http://schemas.openxmlformats.org/presentationml/2006/main">
  <p:tag name="NUM" val="2"/>
</p:tagLst>
</file>

<file path=ppt/tags/tag152.xml><?xml version="1.0" encoding="utf-8"?>
<p:tagLst xmlns:a="http://schemas.openxmlformats.org/drawingml/2006/main" xmlns:r="http://schemas.openxmlformats.org/officeDocument/2006/relationships" xmlns:p="http://schemas.openxmlformats.org/presentationml/2006/main">
  <p:tag name="NUM" val="3"/>
</p:tagLst>
</file>

<file path=ppt/tags/tag153.xml><?xml version="1.0" encoding="utf-8"?>
<p:tagLst xmlns:a="http://schemas.openxmlformats.org/drawingml/2006/main" xmlns:r="http://schemas.openxmlformats.org/officeDocument/2006/relationships" xmlns:p="http://schemas.openxmlformats.org/presentationml/2006/main">
  <p:tag name="NUM" val="4"/>
</p:tagLst>
</file>

<file path=ppt/tags/tag154.xml><?xml version="1.0" encoding="utf-8"?>
<p:tagLst xmlns:a="http://schemas.openxmlformats.org/drawingml/2006/main" xmlns:r="http://schemas.openxmlformats.org/officeDocument/2006/relationships" xmlns:p="http://schemas.openxmlformats.org/presentationml/2006/main">
  <p:tag name="NUM" val="5"/>
</p:tagLst>
</file>

<file path=ppt/tags/tag155.xml><?xml version="1.0" encoding="utf-8"?>
<p:tagLst xmlns:a="http://schemas.openxmlformats.org/drawingml/2006/main" xmlns:r="http://schemas.openxmlformats.org/officeDocument/2006/relationships" xmlns:p="http://schemas.openxmlformats.org/presentationml/2006/main">
  <p:tag name="NUM" val="6"/>
</p:tagLst>
</file>

<file path=ppt/tags/tag156.xml><?xml version="1.0" encoding="utf-8"?>
<p:tagLst xmlns:a="http://schemas.openxmlformats.org/drawingml/2006/main" xmlns:r="http://schemas.openxmlformats.org/officeDocument/2006/relationships" xmlns:p="http://schemas.openxmlformats.org/presentationml/2006/main">
  <p:tag name="NUM" val="7"/>
</p:tagLst>
</file>

<file path=ppt/tags/tag157.xml><?xml version="1.0" encoding="utf-8"?>
<p:tagLst xmlns:a="http://schemas.openxmlformats.org/drawingml/2006/main" xmlns:r="http://schemas.openxmlformats.org/officeDocument/2006/relationships" xmlns:p="http://schemas.openxmlformats.org/presentationml/2006/main">
  <p:tag name="NUM" val="1"/>
</p:tagLst>
</file>

<file path=ppt/tags/tag158.xml><?xml version="1.0" encoding="utf-8"?>
<p:tagLst xmlns:a="http://schemas.openxmlformats.org/drawingml/2006/main" xmlns:r="http://schemas.openxmlformats.org/officeDocument/2006/relationships" xmlns:p="http://schemas.openxmlformats.org/presentationml/2006/main">
  <p:tag name="NUM" val="2"/>
</p:tagLst>
</file>

<file path=ppt/tags/tag159.xml><?xml version="1.0" encoding="utf-8"?>
<p:tagLst xmlns:a="http://schemas.openxmlformats.org/drawingml/2006/main" xmlns:r="http://schemas.openxmlformats.org/officeDocument/2006/relationships" xmlns:p="http://schemas.openxmlformats.org/presentationml/2006/main">
  <p:tag name="NUM" val="1"/>
</p:tagLst>
</file>

<file path=ppt/tags/tag16.xml><?xml version="1.0" encoding="utf-8"?>
<p:tagLst xmlns:a="http://schemas.openxmlformats.org/drawingml/2006/main" xmlns:r="http://schemas.openxmlformats.org/officeDocument/2006/relationships" xmlns:p="http://schemas.openxmlformats.org/presentationml/2006/main">
  <p:tag name="NUM" val="1"/>
</p:tagLst>
</file>

<file path=ppt/tags/tag160.xml><?xml version="1.0" encoding="utf-8"?>
<p:tagLst xmlns:a="http://schemas.openxmlformats.org/drawingml/2006/main" xmlns:r="http://schemas.openxmlformats.org/officeDocument/2006/relationships" xmlns:p="http://schemas.openxmlformats.org/presentationml/2006/main">
  <p:tag name="NUM" val="2"/>
</p:tagLst>
</file>

<file path=ppt/tags/tag161.xml><?xml version="1.0" encoding="utf-8"?>
<p:tagLst xmlns:a="http://schemas.openxmlformats.org/drawingml/2006/main" xmlns:r="http://schemas.openxmlformats.org/officeDocument/2006/relationships" xmlns:p="http://schemas.openxmlformats.org/presentationml/2006/main">
  <p:tag name="NUM" val="1"/>
</p:tagLst>
</file>

<file path=ppt/tags/tag162.xml><?xml version="1.0" encoding="utf-8"?>
<p:tagLst xmlns:a="http://schemas.openxmlformats.org/drawingml/2006/main" xmlns:r="http://schemas.openxmlformats.org/officeDocument/2006/relationships" xmlns:p="http://schemas.openxmlformats.org/presentationml/2006/main">
  <p:tag name="NUM" val="2"/>
</p:tagLst>
</file>

<file path=ppt/tags/tag163.xml><?xml version="1.0" encoding="utf-8"?>
<p:tagLst xmlns:a="http://schemas.openxmlformats.org/drawingml/2006/main" xmlns:r="http://schemas.openxmlformats.org/officeDocument/2006/relationships" xmlns:p="http://schemas.openxmlformats.org/presentationml/2006/main">
  <p:tag name="NUM" val="1"/>
</p:tagLst>
</file>

<file path=ppt/tags/tag164.xml><?xml version="1.0" encoding="utf-8"?>
<p:tagLst xmlns:a="http://schemas.openxmlformats.org/drawingml/2006/main" xmlns:r="http://schemas.openxmlformats.org/officeDocument/2006/relationships" xmlns:p="http://schemas.openxmlformats.org/presentationml/2006/main">
  <p:tag name="NUM" val="2"/>
</p:tagLst>
</file>

<file path=ppt/tags/tag165.xml><?xml version="1.0" encoding="utf-8"?>
<p:tagLst xmlns:a="http://schemas.openxmlformats.org/drawingml/2006/main" xmlns:r="http://schemas.openxmlformats.org/officeDocument/2006/relationships" xmlns:p="http://schemas.openxmlformats.org/presentationml/2006/main">
  <p:tag name="NUM" val="1"/>
</p:tagLst>
</file>

<file path=ppt/tags/tag166.xml><?xml version="1.0" encoding="utf-8"?>
<p:tagLst xmlns:a="http://schemas.openxmlformats.org/drawingml/2006/main" xmlns:r="http://schemas.openxmlformats.org/officeDocument/2006/relationships" xmlns:p="http://schemas.openxmlformats.org/presentationml/2006/main">
  <p:tag name="NUM" val="2"/>
</p:tagLst>
</file>

<file path=ppt/tags/tag167.xml><?xml version="1.0" encoding="utf-8"?>
<p:tagLst xmlns:a="http://schemas.openxmlformats.org/drawingml/2006/main" xmlns:r="http://schemas.openxmlformats.org/officeDocument/2006/relationships" xmlns:p="http://schemas.openxmlformats.org/presentationml/2006/main">
  <p:tag name="NUM" val="1"/>
</p:tagLst>
</file>

<file path=ppt/tags/tag168.xml><?xml version="1.0" encoding="utf-8"?>
<p:tagLst xmlns:a="http://schemas.openxmlformats.org/drawingml/2006/main" xmlns:r="http://schemas.openxmlformats.org/officeDocument/2006/relationships" xmlns:p="http://schemas.openxmlformats.org/presentationml/2006/main">
  <p:tag name="NUM" val="2"/>
</p:tagLst>
</file>

<file path=ppt/tags/tag169.xml><?xml version="1.0" encoding="utf-8"?>
<p:tagLst xmlns:a="http://schemas.openxmlformats.org/drawingml/2006/main" xmlns:r="http://schemas.openxmlformats.org/officeDocument/2006/relationships" xmlns:p="http://schemas.openxmlformats.org/presentationml/2006/main">
  <p:tag name="NUM" val="1"/>
</p:tagLst>
</file>

<file path=ppt/tags/tag17.xml><?xml version="1.0" encoding="utf-8"?>
<p:tagLst xmlns:a="http://schemas.openxmlformats.org/drawingml/2006/main" xmlns:r="http://schemas.openxmlformats.org/officeDocument/2006/relationships" xmlns:p="http://schemas.openxmlformats.org/presentationml/2006/main">
  <p:tag name="NUM" val="2"/>
</p:tagLst>
</file>

<file path=ppt/tags/tag170.xml><?xml version="1.0" encoding="utf-8"?>
<p:tagLst xmlns:a="http://schemas.openxmlformats.org/drawingml/2006/main" xmlns:r="http://schemas.openxmlformats.org/officeDocument/2006/relationships" xmlns:p="http://schemas.openxmlformats.org/presentationml/2006/main">
  <p:tag name="NUM" val="2"/>
</p:tagLst>
</file>

<file path=ppt/tags/tag171.xml><?xml version="1.0" encoding="utf-8"?>
<p:tagLst xmlns:a="http://schemas.openxmlformats.org/drawingml/2006/main" xmlns:r="http://schemas.openxmlformats.org/officeDocument/2006/relationships" xmlns:p="http://schemas.openxmlformats.org/presentationml/2006/main">
  <p:tag name="NUM" val="1"/>
</p:tagLst>
</file>

<file path=ppt/tags/tag172.xml><?xml version="1.0" encoding="utf-8"?>
<p:tagLst xmlns:a="http://schemas.openxmlformats.org/drawingml/2006/main" xmlns:r="http://schemas.openxmlformats.org/officeDocument/2006/relationships" xmlns:p="http://schemas.openxmlformats.org/presentationml/2006/main">
  <p:tag name="NUM" val="2"/>
</p:tagLst>
</file>

<file path=ppt/tags/tag173.xml><?xml version="1.0" encoding="utf-8"?>
<p:tagLst xmlns:a="http://schemas.openxmlformats.org/drawingml/2006/main" xmlns:r="http://schemas.openxmlformats.org/officeDocument/2006/relationships" xmlns:p="http://schemas.openxmlformats.org/presentationml/2006/main">
  <p:tag name="NUM" val="1"/>
</p:tagLst>
</file>

<file path=ppt/tags/tag174.xml><?xml version="1.0" encoding="utf-8"?>
<p:tagLst xmlns:a="http://schemas.openxmlformats.org/drawingml/2006/main" xmlns:r="http://schemas.openxmlformats.org/officeDocument/2006/relationships" xmlns:p="http://schemas.openxmlformats.org/presentationml/2006/main">
  <p:tag name="NUM" val="2"/>
</p:tagLst>
</file>

<file path=ppt/tags/tag175.xml><?xml version="1.0" encoding="utf-8"?>
<p:tagLst xmlns:a="http://schemas.openxmlformats.org/drawingml/2006/main" xmlns:r="http://schemas.openxmlformats.org/officeDocument/2006/relationships" xmlns:p="http://schemas.openxmlformats.org/presentationml/2006/main">
  <p:tag name="NUM" val="3"/>
</p:tagLst>
</file>

<file path=ppt/tags/tag176.xml><?xml version="1.0" encoding="utf-8"?>
<p:tagLst xmlns:a="http://schemas.openxmlformats.org/drawingml/2006/main" xmlns:r="http://schemas.openxmlformats.org/officeDocument/2006/relationships" xmlns:p="http://schemas.openxmlformats.org/presentationml/2006/main">
  <p:tag name="NUM" val="1"/>
</p:tagLst>
</file>

<file path=ppt/tags/tag177.xml><?xml version="1.0" encoding="utf-8"?>
<p:tagLst xmlns:a="http://schemas.openxmlformats.org/drawingml/2006/main" xmlns:r="http://schemas.openxmlformats.org/officeDocument/2006/relationships" xmlns:p="http://schemas.openxmlformats.org/presentationml/2006/main">
  <p:tag name="NUM" val="2"/>
</p:tagLst>
</file>

<file path=ppt/tags/tag178.xml><?xml version="1.0" encoding="utf-8"?>
<p:tagLst xmlns:a="http://schemas.openxmlformats.org/drawingml/2006/main" xmlns:r="http://schemas.openxmlformats.org/officeDocument/2006/relationships" xmlns:p="http://schemas.openxmlformats.org/presentationml/2006/main">
  <p:tag name="NUM" val="1"/>
</p:tagLst>
</file>

<file path=ppt/tags/tag179.xml><?xml version="1.0" encoding="utf-8"?>
<p:tagLst xmlns:a="http://schemas.openxmlformats.org/drawingml/2006/main" xmlns:r="http://schemas.openxmlformats.org/officeDocument/2006/relationships" xmlns:p="http://schemas.openxmlformats.org/presentationml/2006/main">
  <p:tag name="NUM" val="2"/>
</p:tagLst>
</file>

<file path=ppt/tags/tag18.xml><?xml version="1.0" encoding="utf-8"?>
<p:tagLst xmlns:a="http://schemas.openxmlformats.org/drawingml/2006/main" xmlns:r="http://schemas.openxmlformats.org/officeDocument/2006/relationships" xmlns:p="http://schemas.openxmlformats.org/presentationml/2006/main">
  <p:tag name="NUM" val="1"/>
</p:tagLst>
</file>

<file path=ppt/tags/tag180.xml><?xml version="1.0" encoding="utf-8"?>
<p:tagLst xmlns:a="http://schemas.openxmlformats.org/drawingml/2006/main" xmlns:r="http://schemas.openxmlformats.org/officeDocument/2006/relationships" xmlns:p="http://schemas.openxmlformats.org/presentationml/2006/main">
  <p:tag name="NUM" val="1"/>
</p:tagLst>
</file>

<file path=ppt/tags/tag181.xml><?xml version="1.0" encoding="utf-8"?>
<p:tagLst xmlns:a="http://schemas.openxmlformats.org/drawingml/2006/main" xmlns:r="http://schemas.openxmlformats.org/officeDocument/2006/relationships" xmlns:p="http://schemas.openxmlformats.org/presentationml/2006/main">
  <p:tag name="NUM" val="2"/>
</p:tagLst>
</file>

<file path=ppt/tags/tag182.xml><?xml version="1.0" encoding="utf-8"?>
<p:tagLst xmlns:a="http://schemas.openxmlformats.org/drawingml/2006/main" xmlns:r="http://schemas.openxmlformats.org/officeDocument/2006/relationships" xmlns:p="http://schemas.openxmlformats.org/presentationml/2006/main">
  <p:tag name="NUM" val="1"/>
</p:tagLst>
</file>

<file path=ppt/tags/tag183.xml><?xml version="1.0" encoding="utf-8"?>
<p:tagLst xmlns:a="http://schemas.openxmlformats.org/drawingml/2006/main" xmlns:r="http://schemas.openxmlformats.org/officeDocument/2006/relationships" xmlns:p="http://schemas.openxmlformats.org/presentationml/2006/main">
  <p:tag name="NUM" val="2"/>
</p:tagLst>
</file>

<file path=ppt/tags/tag184.xml><?xml version="1.0" encoding="utf-8"?>
<p:tagLst xmlns:a="http://schemas.openxmlformats.org/drawingml/2006/main" xmlns:r="http://schemas.openxmlformats.org/officeDocument/2006/relationships" xmlns:p="http://schemas.openxmlformats.org/presentationml/2006/main">
  <p:tag name="NUM" val="1"/>
</p:tagLst>
</file>

<file path=ppt/tags/tag185.xml><?xml version="1.0" encoding="utf-8"?>
<p:tagLst xmlns:a="http://schemas.openxmlformats.org/drawingml/2006/main" xmlns:r="http://schemas.openxmlformats.org/officeDocument/2006/relationships" xmlns:p="http://schemas.openxmlformats.org/presentationml/2006/main">
  <p:tag name="NUM" val="2"/>
</p:tagLst>
</file>

<file path=ppt/tags/tag186.xml><?xml version="1.0" encoding="utf-8"?>
<p:tagLst xmlns:a="http://schemas.openxmlformats.org/drawingml/2006/main" xmlns:r="http://schemas.openxmlformats.org/officeDocument/2006/relationships" xmlns:p="http://schemas.openxmlformats.org/presentationml/2006/main">
  <p:tag name="NUM" val="3"/>
</p:tagLst>
</file>

<file path=ppt/tags/tag187.xml><?xml version="1.0" encoding="utf-8"?>
<p:tagLst xmlns:a="http://schemas.openxmlformats.org/drawingml/2006/main" xmlns:r="http://schemas.openxmlformats.org/officeDocument/2006/relationships" xmlns:p="http://schemas.openxmlformats.org/presentationml/2006/main">
  <p:tag name="NUM" val="1"/>
</p:tagLst>
</file>

<file path=ppt/tags/tag188.xml><?xml version="1.0" encoding="utf-8"?>
<p:tagLst xmlns:a="http://schemas.openxmlformats.org/drawingml/2006/main" xmlns:r="http://schemas.openxmlformats.org/officeDocument/2006/relationships" xmlns:p="http://schemas.openxmlformats.org/presentationml/2006/main">
  <p:tag name="NUM" val="2"/>
</p:tagLst>
</file>

<file path=ppt/tags/tag189.xml><?xml version="1.0" encoding="utf-8"?>
<p:tagLst xmlns:a="http://schemas.openxmlformats.org/drawingml/2006/main" xmlns:r="http://schemas.openxmlformats.org/officeDocument/2006/relationships" xmlns:p="http://schemas.openxmlformats.org/presentationml/2006/main">
  <p:tag name="NUM" val="1"/>
</p:tagLst>
</file>

<file path=ppt/tags/tag19.xml><?xml version="1.0" encoding="utf-8"?>
<p:tagLst xmlns:a="http://schemas.openxmlformats.org/drawingml/2006/main" xmlns:r="http://schemas.openxmlformats.org/officeDocument/2006/relationships" xmlns:p="http://schemas.openxmlformats.org/presentationml/2006/main">
  <p:tag name="NUM" val="2"/>
</p:tagLst>
</file>

<file path=ppt/tags/tag190.xml><?xml version="1.0" encoding="utf-8"?>
<p:tagLst xmlns:a="http://schemas.openxmlformats.org/drawingml/2006/main" xmlns:r="http://schemas.openxmlformats.org/officeDocument/2006/relationships" xmlns:p="http://schemas.openxmlformats.org/presentationml/2006/main">
  <p:tag name="NUM" val="2"/>
</p:tagLst>
</file>

<file path=ppt/tags/tag191.xml><?xml version="1.0" encoding="utf-8"?>
<p:tagLst xmlns:a="http://schemas.openxmlformats.org/drawingml/2006/main" xmlns:r="http://schemas.openxmlformats.org/officeDocument/2006/relationships" xmlns:p="http://schemas.openxmlformats.org/presentationml/2006/main">
  <p:tag name="NUM" val="1"/>
</p:tagLst>
</file>

<file path=ppt/tags/tag192.xml><?xml version="1.0" encoding="utf-8"?>
<p:tagLst xmlns:a="http://schemas.openxmlformats.org/drawingml/2006/main" xmlns:r="http://schemas.openxmlformats.org/officeDocument/2006/relationships" xmlns:p="http://schemas.openxmlformats.org/presentationml/2006/main">
  <p:tag name="NUM" val="2"/>
</p:tagLst>
</file>

<file path=ppt/tags/tag193.xml><?xml version="1.0" encoding="utf-8"?>
<p:tagLst xmlns:a="http://schemas.openxmlformats.org/drawingml/2006/main" xmlns:r="http://schemas.openxmlformats.org/officeDocument/2006/relationships" xmlns:p="http://schemas.openxmlformats.org/presentationml/2006/main">
  <p:tag name="NUM" val="3"/>
</p:tagLst>
</file>

<file path=ppt/tags/tag194.xml><?xml version="1.0" encoding="utf-8"?>
<p:tagLst xmlns:a="http://schemas.openxmlformats.org/drawingml/2006/main" xmlns:r="http://schemas.openxmlformats.org/officeDocument/2006/relationships" xmlns:p="http://schemas.openxmlformats.org/presentationml/2006/main">
  <p:tag name="NUM" val="1"/>
</p:tagLst>
</file>

<file path=ppt/tags/tag195.xml><?xml version="1.0" encoding="utf-8"?>
<p:tagLst xmlns:a="http://schemas.openxmlformats.org/drawingml/2006/main" xmlns:r="http://schemas.openxmlformats.org/officeDocument/2006/relationships" xmlns:p="http://schemas.openxmlformats.org/presentationml/2006/main">
  <p:tag name="NUM" val="1"/>
</p:tagLst>
</file>

<file path=ppt/tags/tag196.xml><?xml version="1.0" encoding="utf-8"?>
<p:tagLst xmlns:a="http://schemas.openxmlformats.org/drawingml/2006/main" xmlns:r="http://schemas.openxmlformats.org/officeDocument/2006/relationships" xmlns:p="http://schemas.openxmlformats.org/presentationml/2006/main">
  <p:tag name="NUM" val="2"/>
</p:tagLst>
</file>

<file path=ppt/tags/tag197.xml><?xml version="1.0" encoding="utf-8"?>
<p:tagLst xmlns:a="http://schemas.openxmlformats.org/drawingml/2006/main" xmlns:r="http://schemas.openxmlformats.org/officeDocument/2006/relationships" xmlns:p="http://schemas.openxmlformats.org/presentationml/2006/main">
  <p:tag name="NUM" val="3"/>
</p:tagLst>
</file>

<file path=ppt/tags/tag198.xml><?xml version="1.0" encoding="utf-8"?>
<p:tagLst xmlns:a="http://schemas.openxmlformats.org/drawingml/2006/main" xmlns:r="http://schemas.openxmlformats.org/officeDocument/2006/relationships" xmlns:p="http://schemas.openxmlformats.org/presentationml/2006/main">
  <p:tag name="NUM" val="4"/>
</p:tagLst>
</file>

<file path=ppt/tags/tag199.xml><?xml version="1.0" encoding="utf-8"?>
<p:tagLst xmlns:a="http://schemas.openxmlformats.org/drawingml/2006/main" xmlns:r="http://schemas.openxmlformats.org/officeDocument/2006/relationships" xmlns:p="http://schemas.openxmlformats.org/presentationml/2006/main">
  <p:tag name="NUM" val="5"/>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20.xml><?xml version="1.0" encoding="utf-8"?>
<p:tagLst xmlns:a="http://schemas.openxmlformats.org/drawingml/2006/main" xmlns:r="http://schemas.openxmlformats.org/officeDocument/2006/relationships" xmlns:p="http://schemas.openxmlformats.org/presentationml/2006/main">
  <p:tag name="NUM" val="1"/>
</p:tagLst>
</file>

<file path=ppt/tags/tag200.xml><?xml version="1.0" encoding="utf-8"?>
<p:tagLst xmlns:a="http://schemas.openxmlformats.org/drawingml/2006/main" xmlns:r="http://schemas.openxmlformats.org/officeDocument/2006/relationships" xmlns:p="http://schemas.openxmlformats.org/presentationml/2006/main">
  <p:tag name="NUM" val="6"/>
</p:tagLst>
</file>

<file path=ppt/tags/tag201.xml><?xml version="1.0" encoding="utf-8"?>
<p:tagLst xmlns:a="http://schemas.openxmlformats.org/drawingml/2006/main" xmlns:r="http://schemas.openxmlformats.org/officeDocument/2006/relationships" xmlns:p="http://schemas.openxmlformats.org/presentationml/2006/main">
  <p:tag name="NUM" val="7"/>
</p:tagLst>
</file>

<file path=ppt/tags/tag202.xml><?xml version="1.0" encoding="utf-8"?>
<p:tagLst xmlns:a="http://schemas.openxmlformats.org/drawingml/2006/main" xmlns:r="http://schemas.openxmlformats.org/officeDocument/2006/relationships" xmlns:p="http://schemas.openxmlformats.org/presentationml/2006/main">
  <p:tag name="NUM" val="1"/>
</p:tagLst>
</file>

<file path=ppt/tags/tag203.xml><?xml version="1.0" encoding="utf-8"?>
<p:tagLst xmlns:a="http://schemas.openxmlformats.org/drawingml/2006/main" xmlns:r="http://schemas.openxmlformats.org/officeDocument/2006/relationships" xmlns:p="http://schemas.openxmlformats.org/presentationml/2006/main">
  <p:tag name="NUM" val="2"/>
</p:tagLst>
</file>

<file path=ppt/tags/tag204.xml><?xml version="1.0" encoding="utf-8"?>
<p:tagLst xmlns:a="http://schemas.openxmlformats.org/drawingml/2006/main" xmlns:r="http://schemas.openxmlformats.org/officeDocument/2006/relationships" xmlns:p="http://schemas.openxmlformats.org/presentationml/2006/main">
  <p:tag name="NUM" val="1"/>
</p:tagLst>
</file>

<file path=ppt/tags/tag205.xml><?xml version="1.0" encoding="utf-8"?>
<p:tagLst xmlns:a="http://schemas.openxmlformats.org/drawingml/2006/main" xmlns:r="http://schemas.openxmlformats.org/officeDocument/2006/relationships" xmlns:p="http://schemas.openxmlformats.org/presentationml/2006/main">
  <p:tag name="NUM" val="2"/>
</p:tagLst>
</file>

<file path=ppt/tags/tag206.xml><?xml version="1.0" encoding="utf-8"?>
<p:tagLst xmlns:a="http://schemas.openxmlformats.org/drawingml/2006/main" xmlns:r="http://schemas.openxmlformats.org/officeDocument/2006/relationships" xmlns:p="http://schemas.openxmlformats.org/presentationml/2006/main">
  <p:tag name="NUM" val="1"/>
</p:tagLst>
</file>

<file path=ppt/tags/tag207.xml><?xml version="1.0" encoding="utf-8"?>
<p:tagLst xmlns:a="http://schemas.openxmlformats.org/drawingml/2006/main" xmlns:r="http://schemas.openxmlformats.org/officeDocument/2006/relationships" xmlns:p="http://schemas.openxmlformats.org/presentationml/2006/main">
  <p:tag name="NUM" val="2"/>
</p:tagLst>
</file>

<file path=ppt/tags/tag208.xml><?xml version="1.0" encoding="utf-8"?>
<p:tagLst xmlns:a="http://schemas.openxmlformats.org/drawingml/2006/main" xmlns:r="http://schemas.openxmlformats.org/officeDocument/2006/relationships" xmlns:p="http://schemas.openxmlformats.org/presentationml/2006/main">
  <p:tag name="NUM" val="1"/>
</p:tagLst>
</file>

<file path=ppt/tags/tag209.xml><?xml version="1.0" encoding="utf-8"?>
<p:tagLst xmlns:a="http://schemas.openxmlformats.org/drawingml/2006/main" xmlns:r="http://schemas.openxmlformats.org/officeDocument/2006/relationships" xmlns:p="http://schemas.openxmlformats.org/presentationml/2006/main">
  <p:tag name="NUM" val="2"/>
</p:tagLst>
</file>

<file path=ppt/tags/tag21.xml><?xml version="1.0" encoding="utf-8"?>
<p:tagLst xmlns:a="http://schemas.openxmlformats.org/drawingml/2006/main" xmlns:r="http://schemas.openxmlformats.org/officeDocument/2006/relationships" xmlns:p="http://schemas.openxmlformats.org/presentationml/2006/main">
  <p:tag name="NUM" val="2"/>
</p:tagLst>
</file>

<file path=ppt/tags/tag210.xml><?xml version="1.0" encoding="utf-8"?>
<p:tagLst xmlns:a="http://schemas.openxmlformats.org/drawingml/2006/main" xmlns:r="http://schemas.openxmlformats.org/officeDocument/2006/relationships" xmlns:p="http://schemas.openxmlformats.org/presentationml/2006/main">
  <p:tag name="NUM" val="1"/>
</p:tagLst>
</file>

<file path=ppt/tags/tag211.xml><?xml version="1.0" encoding="utf-8"?>
<p:tagLst xmlns:a="http://schemas.openxmlformats.org/drawingml/2006/main" xmlns:r="http://schemas.openxmlformats.org/officeDocument/2006/relationships" xmlns:p="http://schemas.openxmlformats.org/presentationml/2006/main">
  <p:tag name="NUM" val="2"/>
</p:tagLst>
</file>

<file path=ppt/tags/tag212.xml><?xml version="1.0" encoding="utf-8"?>
<p:tagLst xmlns:a="http://schemas.openxmlformats.org/drawingml/2006/main" xmlns:r="http://schemas.openxmlformats.org/officeDocument/2006/relationships" xmlns:p="http://schemas.openxmlformats.org/presentationml/2006/main">
  <p:tag name="NUM" val="1"/>
</p:tagLst>
</file>

<file path=ppt/tags/tag213.xml><?xml version="1.0" encoding="utf-8"?>
<p:tagLst xmlns:a="http://schemas.openxmlformats.org/drawingml/2006/main" xmlns:r="http://schemas.openxmlformats.org/officeDocument/2006/relationships" xmlns:p="http://schemas.openxmlformats.org/presentationml/2006/main">
  <p:tag name="NUM" val="2"/>
</p:tagLst>
</file>

<file path=ppt/tags/tag214.xml><?xml version="1.0" encoding="utf-8"?>
<p:tagLst xmlns:a="http://schemas.openxmlformats.org/drawingml/2006/main" xmlns:r="http://schemas.openxmlformats.org/officeDocument/2006/relationships" xmlns:p="http://schemas.openxmlformats.org/presentationml/2006/main">
  <p:tag name="NUM" val="1"/>
</p:tagLst>
</file>

<file path=ppt/tags/tag215.xml><?xml version="1.0" encoding="utf-8"?>
<p:tagLst xmlns:a="http://schemas.openxmlformats.org/drawingml/2006/main" xmlns:r="http://schemas.openxmlformats.org/officeDocument/2006/relationships" xmlns:p="http://schemas.openxmlformats.org/presentationml/2006/main">
  <p:tag name="NUM" val="2"/>
</p:tagLst>
</file>

<file path=ppt/tags/tag216.xml><?xml version="1.0" encoding="utf-8"?>
<p:tagLst xmlns:a="http://schemas.openxmlformats.org/drawingml/2006/main" xmlns:r="http://schemas.openxmlformats.org/officeDocument/2006/relationships" xmlns:p="http://schemas.openxmlformats.org/presentationml/2006/main">
  <p:tag name="NUM" val="1"/>
</p:tagLst>
</file>

<file path=ppt/tags/tag217.xml><?xml version="1.0" encoding="utf-8"?>
<p:tagLst xmlns:a="http://schemas.openxmlformats.org/drawingml/2006/main" xmlns:r="http://schemas.openxmlformats.org/officeDocument/2006/relationships" xmlns:p="http://schemas.openxmlformats.org/presentationml/2006/main">
  <p:tag name="NUM" val="2"/>
</p:tagLst>
</file>

<file path=ppt/tags/tag218.xml><?xml version="1.0" encoding="utf-8"?>
<p:tagLst xmlns:a="http://schemas.openxmlformats.org/drawingml/2006/main" xmlns:r="http://schemas.openxmlformats.org/officeDocument/2006/relationships" xmlns:p="http://schemas.openxmlformats.org/presentationml/2006/main">
  <p:tag name="NUM" val="1"/>
</p:tagLst>
</file>

<file path=ppt/tags/tag219.xml><?xml version="1.0" encoding="utf-8"?>
<p:tagLst xmlns:a="http://schemas.openxmlformats.org/drawingml/2006/main" xmlns:r="http://schemas.openxmlformats.org/officeDocument/2006/relationships" xmlns:p="http://schemas.openxmlformats.org/presentationml/2006/main">
  <p:tag name="NUM" val="2"/>
</p:tagLst>
</file>

<file path=ppt/tags/tag22.xml><?xml version="1.0" encoding="utf-8"?>
<p:tagLst xmlns:a="http://schemas.openxmlformats.org/drawingml/2006/main" xmlns:r="http://schemas.openxmlformats.org/officeDocument/2006/relationships" xmlns:p="http://schemas.openxmlformats.org/presentationml/2006/main">
  <p:tag name="NUM" val="1"/>
</p:tagLst>
</file>

<file path=ppt/tags/tag220.xml><?xml version="1.0" encoding="utf-8"?>
<p:tagLst xmlns:a="http://schemas.openxmlformats.org/drawingml/2006/main" xmlns:r="http://schemas.openxmlformats.org/officeDocument/2006/relationships" xmlns:p="http://schemas.openxmlformats.org/presentationml/2006/main">
  <p:tag name="NUM" val="3"/>
</p:tagLst>
</file>

<file path=ppt/tags/tag221.xml><?xml version="1.0" encoding="utf-8"?>
<p:tagLst xmlns:a="http://schemas.openxmlformats.org/drawingml/2006/main" xmlns:r="http://schemas.openxmlformats.org/officeDocument/2006/relationships" xmlns:p="http://schemas.openxmlformats.org/presentationml/2006/main">
  <p:tag name="NUM" val="1"/>
</p:tagLst>
</file>

<file path=ppt/tags/tag222.xml><?xml version="1.0" encoding="utf-8"?>
<p:tagLst xmlns:a="http://schemas.openxmlformats.org/drawingml/2006/main" xmlns:r="http://schemas.openxmlformats.org/officeDocument/2006/relationships" xmlns:p="http://schemas.openxmlformats.org/presentationml/2006/main">
  <p:tag name="NUM" val="2"/>
</p:tagLst>
</file>

<file path=ppt/tags/tag223.xml><?xml version="1.0" encoding="utf-8"?>
<p:tagLst xmlns:a="http://schemas.openxmlformats.org/drawingml/2006/main" xmlns:r="http://schemas.openxmlformats.org/officeDocument/2006/relationships" xmlns:p="http://schemas.openxmlformats.org/presentationml/2006/main">
  <p:tag name="NUM" val="3"/>
</p:tagLst>
</file>

<file path=ppt/tags/tag224.xml><?xml version="1.0" encoding="utf-8"?>
<p:tagLst xmlns:a="http://schemas.openxmlformats.org/drawingml/2006/main" xmlns:r="http://schemas.openxmlformats.org/officeDocument/2006/relationships" xmlns:p="http://schemas.openxmlformats.org/presentationml/2006/main">
  <p:tag name="NUM" val="1"/>
</p:tagLst>
</file>

<file path=ppt/tags/tag225.xml><?xml version="1.0" encoding="utf-8"?>
<p:tagLst xmlns:a="http://schemas.openxmlformats.org/drawingml/2006/main" xmlns:r="http://schemas.openxmlformats.org/officeDocument/2006/relationships" xmlns:p="http://schemas.openxmlformats.org/presentationml/2006/main">
  <p:tag name="NUM" val="2"/>
</p:tagLst>
</file>

<file path=ppt/tags/tag226.xml><?xml version="1.0" encoding="utf-8"?>
<p:tagLst xmlns:a="http://schemas.openxmlformats.org/drawingml/2006/main" xmlns:r="http://schemas.openxmlformats.org/officeDocument/2006/relationships" xmlns:p="http://schemas.openxmlformats.org/presentationml/2006/main">
  <p:tag name="NUM" val="3"/>
</p:tagLst>
</file>

<file path=ppt/tags/tag227.xml><?xml version="1.0" encoding="utf-8"?>
<p:tagLst xmlns:a="http://schemas.openxmlformats.org/drawingml/2006/main" xmlns:r="http://schemas.openxmlformats.org/officeDocument/2006/relationships" xmlns:p="http://schemas.openxmlformats.org/presentationml/2006/main">
  <p:tag name="NUM" val="1"/>
</p:tagLst>
</file>

<file path=ppt/tags/tag228.xml><?xml version="1.0" encoding="utf-8"?>
<p:tagLst xmlns:a="http://schemas.openxmlformats.org/drawingml/2006/main" xmlns:r="http://schemas.openxmlformats.org/officeDocument/2006/relationships" xmlns:p="http://schemas.openxmlformats.org/presentationml/2006/main">
  <p:tag name="NUM" val="2"/>
</p:tagLst>
</file>

<file path=ppt/tags/tag229.xml><?xml version="1.0" encoding="utf-8"?>
<p:tagLst xmlns:a="http://schemas.openxmlformats.org/drawingml/2006/main" xmlns:r="http://schemas.openxmlformats.org/officeDocument/2006/relationships" xmlns:p="http://schemas.openxmlformats.org/presentationml/2006/main">
  <p:tag name="NUM" val="1"/>
</p:tagLst>
</file>

<file path=ppt/tags/tag23.xml><?xml version="1.0" encoding="utf-8"?>
<p:tagLst xmlns:a="http://schemas.openxmlformats.org/drawingml/2006/main" xmlns:r="http://schemas.openxmlformats.org/officeDocument/2006/relationships" xmlns:p="http://schemas.openxmlformats.org/presentationml/2006/main">
  <p:tag name="NUM" val="1"/>
</p:tagLst>
</file>

<file path=ppt/tags/tag230.xml><?xml version="1.0" encoding="utf-8"?>
<p:tagLst xmlns:a="http://schemas.openxmlformats.org/drawingml/2006/main" xmlns:r="http://schemas.openxmlformats.org/officeDocument/2006/relationships" xmlns:p="http://schemas.openxmlformats.org/presentationml/2006/main">
  <p:tag name="NUM" val="2"/>
</p:tagLst>
</file>

<file path=ppt/tags/tag231.xml><?xml version="1.0" encoding="utf-8"?>
<p:tagLst xmlns:a="http://schemas.openxmlformats.org/drawingml/2006/main" xmlns:r="http://schemas.openxmlformats.org/officeDocument/2006/relationships" xmlns:p="http://schemas.openxmlformats.org/presentationml/2006/main">
  <p:tag name="NUM" val="1"/>
</p:tagLst>
</file>

<file path=ppt/tags/tag232.xml><?xml version="1.0" encoding="utf-8"?>
<p:tagLst xmlns:a="http://schemas.openxmlformats.org/drawingml/2006/main" xmlns:r="http://schemas.openxmlformats.org/officeDocument/2006/relationships" xmlns:p="http://schemas.openxmlformats.org/presentationml/2006/main">
  <p:tag name="NUM" val="2"/>
</p:tagLst>
</file>

<file path=ppt/tags/tag233.xml><?xml version="1.0" encoding="utf-8"?>
<p:tagLst xmlns:a="http://schemas.openxmlformats.org/drawingml/2006/main" xmlns:r="http://schemas.openxmlformats.org/officeDocument/2006/relationships" xmlns:p="http://schemas.openxmlformats.org/presentationml/2006/main">
  <p:tag name="NUM" val="1"/>
</p:tagLst>
</file>

<file path=ppt/tags/tag234.xml><?xml version="1.0" encoding="utf-8"?>
<p:tagLst xmlns:a="http://schemas.openxmlformats.org/drawingml/2006/main" xmlns:r="http://schemas.openxmlformats.org/officeDocument/2006/relationships" xmlns:p="http://schemas.openxmlformats.org/presentationml/2006/main">
  <p:tag name="NUM" val="2"/>
</p:tagLst>
</file>

<file path=ppt/tags/tag235.xml><?xml version="1.0" encoding="utf-8"?>
<p:tagLst xmlns:a="http://schemas.openxmlformats.org/drawingml/2006/main" xmlns:r="http://schemas.openxmlformats.org/officeDocument/2006/relationships" xmlns:p="http://schemas.openxmlformats.org/presentationml/2006/main">
  <p:tag name="NUM" val="1"/>
</p:tagLst>
</file>

<file path=ppt/tags/tag236.xml><?xml version="1.0" encoding="utf-8"?>
<p:tagLst xmlns:a="http://schemas.openxmlformats.org/drawingml/2006/main" xmlns:r="http://schemas.openxmlformats.org/officeDocument/2006/relationships" xmlns:p="http://schemas.openxmlformats.org/presentationml/2006/main">
  <p:tag name="NUM" val="2"/>
</p:tagLst>
</file>

<file path=ppt/tags/tag237.xml><?xml version="1.0" encoding="utf-8"?>
<p:tagLst xmlns:a="http://schemas.openxmlformats.org/drawingml/2006/main" xmlns:r="http://schemas.openxmlformats.org/officeDocument/2006/relationships" xmlns:p="http://schemas.openxmlformats.org/presentationml/2006/main">
  <p:tag name="NUM" val="1"/>
</p:tagLst>
</file>

<file path=ppt/tags/tag238.xml><?xml version="1.0" encoding="utf-8"?>
<p:tagLst xmlns:a="http://schemas.openxmlformats.org/drawingml/2006/main" xmlns:r="http://schemas.openxmlformats.org/officeDocument/2006/relationships" xmlns:p="http://schemas.openxmlformats.org/presentationml/2006/main">
  <p:tag name="NUM" val="2"/>
</p:tagLst>
</file>

<file path=ppt/tags/tag239.xml><?xml version="1.0" encoding="utf-8"?>
<p:tagLst xmlns:a="http://schemas.openxmlformats.org/drawingml/2006/main" xmlns:r="http://schemas.openxmlformats.org/officeDocument/2006/relationships" xmlns:p="http://schemas.openxmlformats.org/presentationml/2006/main">
  <p:tag name="NUM" val="1"/>
</p:tagLst>
</file>

<file path=ppt/tags/tag24.xml><?xml version="1.0" encoding="utf-8"?>
<p:tagLst xmlns:a="http://schemas.openxmlformats.org/drawingml/2006/main" xmlns:r="http://schemas.openxmlformats.org/officeDocument/2006/relationships" xmlns:p="http://schemas.openxmlformats.org/presentationml/2006/main">
  <p:tag name="NUM" val="2"/>
</p:tagLst>
</file>

<file path=ppt/tags/tag240.xml><?xml version="1.0" encoding="utf-8"?>
<p:tagLst xmlns:a="http://schemas.openxmlformats.org/drawingml/2006/main" xmlns:r="http://schemas.openxmlformats.org/officeDocument/2006/relationships" xmlns:p="http://schemas.openxmlformats.org/presentationml/2006/main">
  <p:tag name="NUM" val="2"/>
</p:tagLst>
</file>

<file path=ppt/tags/tag241.xml><?xml version="1.0" encoding="utf-8"?>
<p:tagLst xmlns:a="http://schemas.openxmlformats.org/drawingml/2006/main" xmlns:r="http://schemas.openxmlformats.org/officeDocument/2006/relationships" xmlns:p="http://schemas.openxmlformats.org/presentationml/2006/main">
  <p:tag name="NUM" val="1"/>
</p:tagLst>
</file>

<file path=ppt/tags/tag242.xml><?xml version="1.0" encoding="utf-8"?>
<p:tagLst xmlns:a="http://schemas.openxmlformats.org/drawingml/2006/main" xmlns:r="http://schemas.openxmlformats.org/officeDocument/2006/relationships" xmlns:p="http://schemas.openxmlformats.org/presentationml/2006/main">
  <p:tag name="NUM" val="2"/>
</p:tagLst>
</file>

<file path=ppt/tags/tag25.xml><?xml version="1.0" encoding="utf-8"?>
<p:tagLst xmlns:a="http://schemas.openxmlformats.org/drawingml/2006/main" xmlns:r="http://schemas.openxmlformats.org/officeDocument/2006/relationships" xmlns:p="http://schemas.openxmlformats.org/presentationml/2006/main">
  <p:tag name="NUM" val="1"/>
</p:tagLst>
</file>

<file path=ppt/tags/tag26.xml><?xml version="1.0" encoding="utf-8"?>
<p:tagLst xmlns:a="http://schemas.openxmlformats.org/drawingml/2006/main" xmlns:r="http://schemas.openxmlformats.org/officeDocument/2006/relationships" xmlns:p="http://schemas.openxmlformats.org/presentationml/2006/main">
  <p:tag name="NUM" val="2"/>
</p:tagLst>
</file>

<file path=ppt/tags/tag27.xml><?xml version="1.0" encoding="utf-8"?>
<p:tagLst xmlns:a="http://schemas.openxmlformats.org/drawingml/2006/main" xmlns:r="http://schemas.openxmlformats.org/officeDocument/2006/relationships" xmlns:p="http://schemas.openxmlformats.org/presentationml/2006/main">
  <p:tag name="NUM" val="3"/>
</p:tagLst>
</file>

<file path=ppt/tags/tag28.xml><?xml version="1.0" encoding="utf-8"?>
<p:tagLst xmlns:a="http://schemas.openxmlformats.org/drawingml/2006/main" xmlns:r="http://schemas.openxmlformats.org/officeDocument/2006/relationships" xmlns:p="http://schemas.openxmlformats.org/presentationml/2006/main">
  <p:tag name="NUM" val="4"/>
</p:tagLst>
</file>

<file path=ppt/tags/tag29.xml><?xml version="1.0" encoding="utf-8"?>
<p:tagLst xmlns:a="http://schemas.openxmlformats.org/drawingml/2006/main" xmlns:r="http://schemas.openxmlformats.org/officeDocument/2006/relationships" xmlns:p="http://schemas.openxmlformats.org/presentationml/2006/main">
  <p:tag name="NUM" val="5"/>
</p:tagLst>
</file>

<file path=ppt/tags/tag3.xml><?xml version="1.0" encoding="utf-8"?>
<p:tagLst xmlns:a="http://schemas.openxmlformats.org/drawingml/2006/main" xmlns:r="http://schemas.openxmlformats.org/officeDocument/2006/relationships" xmlns:p="http://schemas.openxmlformats.org/presentationml/2006/main">
  <p:tag name="NUM" val="3"/>
</p:tagLst>
</file>

<file path=ppt/tags/tag30.xml><?xml version="1.0" encoding="utf-8"?>
<p:tagLst xmlns:a="http://schemas.openxmlformats.org/drawingml/2006/main" xmlns:r="http://schemas.openxmlformats.org/officeDocument/2006/relationships" xmlns:p="http://schemas.openxmlformats.org/presentationml/2006/main">
  <p:tag name="NUM" val="6"/>
</p:tagLst>
</file>

<file path=ppt/tags/tag31.xml><?xml version="1.0" encoding="utf-8"?>
<p:tagLst xmlns:a="http://schemas.openxmlformats.org/drawingml/2006/main" xmlns:r="http://schemas.openxmlformats.org/officeDocument/2006/relationships" xmlns:p="http://schemas.openxmlformats.org/presentationml/2006/main">
  <p:tag name="NUM" val="1"/>
</p:tagLst>
</file>

<file path=ppt/tags/tag32.xml><?xml version="1.0" encoding="utf-8"?>
<p:tagLst xmlns:a="http://schemas.openxmlformats.org/drawingml/2006/main" xmlns:r="http://schemas.openxmlformats.org/officeDocument/2006/relationships" xmlns:p="http://schemas.openxmlformats.org/presentationml/2006/main">
  <p:tag name="NUM" val="2"/>
</p:tagLst>
</file>

<file path=ppt/tags/tag33.xml><?xml version="1.0" encoding="utf-8"?>
<p:tagLst xmlns:a="http://schemas.openxmlformats.org/drawingml/2006/main" xmlns:r="http://schemas.openxmlformats.org/officeDocument/2006/relationships" xmlns:p="http://schemas.openxmlformats.org/presentationml/2006/main">
  <p:tag name="NUM" val="1"/>
</p:tagLst>
</file>

<file path=ppt/tags/tag34.xml><?xml version="1.0" encoding="utf-8"?>
<p:tagLst xmlns:a="http://schemas.openxmlformats.org/drawingml/2006/main" xmlns:r="http://schemas.openxmlformats.org/officeDocument/2006/relationships" xmlns:p="http://schemas.openxmlformats.org/presentationml/2006/main">
  <p:tag name="NUM" val="2"/>
</p:tagLst>
</file>

<file path=ppt/tags/tag35.xml><?xml version="1.0" encoding="utf-8"?>
<p:tagLst xmlns:a="http://schemas.openxmlformats.org/drawingml/2006/main" xmlns:r="http://schemas.openxmlformats.org/officeDocument/2006/relationships" xmlns:p="http://schemas.openxmlformats.org/presentationml/2006/main">
  <p:tag name="NUM" val="1"/>
</p:tagLst>
</file>

<file path=ppt/tags/tag36.xml><?xml version="1.0" encoding="utf-8"?>
<p:tagLst xmlns:a="http://schemas.openxmlformats.org/drawingml/2006/main" xmlns:r="http://schemas.openxmlformats.org/officeDocument/2006/relationships" xmlns:p="http://schemas.openxmlformats.org/presentationml/2006/main">
  <p:tag name="NUM" val="2"/>
</p:tagLst>
</file>

<file path=ppt/tags/tag37.xml><?xml version="1.0" encoding="utf-8"?>
<p:tagLst xmlns:a="http://schemas.openxmlformats.org/drawingml/2006/main" xmlns:r="http://schemas.openxmlformats.org/officeDocument/2006/relationships" xmlns:p="http://schemas.openxmlformats.org/presentationml/2006/main">
  <p:tag name="NUM" val="1"/>
</p:tagLst>
</file>

<file path=ppt/tags/tag38.xml><?xml version="1.0" encoding="utf-8"?>
<p:tagLst xmlns:a="http://schemas.openxmlformats.org/drawingml/2006/main" xmlns:r="http://schemas.openxmlformats.org/officeDocument/2006/relationships" xmlns:p="http://schemas.openxmlformats.org/presentationml/2006/main">
  <p:tag name="NUM" val="2"/>
</p:tagLst>
</file>

<file path=ppt/tags/tag39.xml><?xml version="1.0" encoding="utf-8"?>
<p:tagLst xmlns:a="http://schemas.openxmlformats.org/drawingml/2006/main" xmlns:r="http://schemas.openxmlformats.org/officeDocument/2006/relationships" xmlns:p="http://schemas.openxmlformats.org/presentationml/2006/main">
  <p:tag name="NUM" val="1"/>
</p:tagLst>
</file>

<file path=ppt/tags/tag4.xml><?xml version="1.0" encoding="utf-8"?>
<p:tagLst xmlns:a="http://schemas.openxmlformats.org/drawingml/2006/main" xmlns:r="http://schemas.openxmlformats.org/officeDocument/2006/relationships" xmlns:p="http://schemas.openxmlformats.org/presentationml/2006/main">
  <p:tag name="NUM" val="4"/>
</p:tagLst>
</file>

<file path=ppt/tags/tag40.xml><?xml version="1.0" encoding="utf-8"?>
<p:tagLst xmlns:a="http://schemas.openxmlformats.org/drawingml/2006/main" xmlns:r="http://schemas.openxmlformats.org/officeDocument/2006/relationships" xmlns:p="http://schemas.openxmlformats.org/presentationml/2006/main">
  <p:tag name="NUM" val="2"/>
</p:tagLst>
</file>

<file path=ppt/tags/tag41.xml><?xml version="1.0" encoding="utf-8"?>
<p:tagLst xmlns:a="http://schemas.openxmlformats.org/drawingml/2006/main" xmlns:r="http://schemas.openxmlformats.org/officeDocument/2006/relationships" xmlns:p="http://schemas.openxmlformats.org/presentationml/2006/main">
  <p:tag name="NUM" val="1"/>
</p:tagLst>
</file>

<file path=ppt/tags/tag42.xml><?xml version="1.0" encoding="utf-8"?>
<p:tagLst xmlns:a="http://schemas.openxmlformats.org/drawingml/2006/main" xmlns:r="http://schemas.openxmlformats.org/officeDocument/2006/relationships" xmlns:p="http://schemas.openxmlformats.org/presentationml/2006/main">
  <p:tag name="NUM" val="2"/>
</p:tagLst>
</file>

<file path=ppt/tags/tag43.xml><?xml version="1.0" encoding="utf-8"?>
<p:tagLst xmlns:a="http://schemas.openxmlformats.org/drawingml/2006/main" xmlns:r="http://schemas.openxmlformats.org/officeDocument/2006/relationships" xmlns:p="http://schemas.openxmlformats.org/presentationml/2006/main">
  <p:tag name="NUM" val="1"/>
</p:tagLst>
</file>

<file path=ppt/tags/tag44.xml><?xml version="1.0" encoding="utf-8"?>
<p:tagLst xmlns:a="http://schemas.openxmlformats.org/drawingml/2006/main" xmlns:r="http://schemas.openxmlformats.org/officeDocument/2006/relationships" xmlns:p="http://schemas.openxmlformats.org/presentationml/2006/main">
  <p:tag name="NUM" val="2"/>
</p:tagLst>
</file>

<file path=ppt/tags/tag45.xml><?xml version="1.0" encoding="utf-8"?>
<p:tagLst xmlns:a="http://schemas.openxmlformats.org/drawingml/2006/main" xmlns:r="http://schemas.openxmlformats.org/officeDocument/2006/relationships" xmlns:p="http://schemas.openxmlformats.org/presentationml/2006/main">
  <p:tag name="NUM" val="3"/>
</p:tagLst>
</file>

<file path=ppt/tags/tag46.xml><?xml version="1.0" encoding="utf-8"?>
<p:tagLst xmlns:a="http://schemas.openxmlformats.org/drawingml/2006/main" xmlns:r="http://schemas.openxmlformats.org/officeDocument/2006/relationships" xmlns:p="http://schemas.openxmlformats.org/presentationml/2006/main">
  <p:tag name="NUM" val="1"/>
</p:tagLst>
</file>

<file path=ppt/tags/tag47.xml><?xml version="1.0" encoding="utf-8"?>
<p:tagLst xmlns:a="http://schemas.openxmlformats.org/drawingml/2006/main" xmlns:r="http://schemas.openxmlformats.org/officeDocument/2006/relationships" xmlns:p="http://schemas.openxmlformats.org/presentationml/2006/main">
  <p:tag name="NUM" val="2"/>
</p:tagLst>
</file>

<file path=ppt/tags/tag48.xml><?xml version="1.0" encoding="utf-8"?>
<p:tagLst xmlns:a="http://schemas.openxmlformats.org/drawingml/2006/main" xmlns:r="http://schemas.openxmlformats.org/officeDocument/2006/relationships" xmlns:p="http://schemas.openxmlformats.org/presentationml/2006/main">
  <p:tag name="NUM" val="3"/>
</p:tagLst>
</file>

<file path=ppt/tags/tag49.xml><?xml version="1.0" encoding="utf-8"?>
<p:tagLst xmlns:a="http://schemas.openxmlformats.org/drawingml/2006/main" xmlns:r="http://schemas.openxmlformats.org/officeDocument/2006/relationships" xmlns:p="http://schemas.openxmlformats.org/presentationml/2006/main">
  <p:tag name="NUM" val="1"/>
</p:tagLst>
</file>

<file path=ppt/tags/tag5.xml><?xml version="1.0" encoding="utf-8"?>
<p:tagLst xmlns:a="http://schemas.openxmlformats.org/drawingml/2006/main" xmlns:r="http://schemas.openxmlformats.org/officeDocument/2006/relationships" xmlns:p="http://schemas.openxmlformats.org/presentationml/2006/main">
  <p:tag name="NUM" val="5"/>
</p:tagLst>
</file>

<file path=ppt/tags/tag50.xml><?xml version="1.0" encoding="utf-8"?>
<p:tagLst xmlns:a="http://schemas.openxmlformats.org/drawingml/2006/main" xmlns:r="http://schemas.openxmlformats.org/officeDocument/2006/relationships" xmlns:p="http://schemas.openxmlformats.org/presentationml/2006/main">
  <p:tag name="NUM" val="2"/>
</p:tagLst>
</file>

<file path=ppt/tags/tag51.xml><?xml version="1.0" encoding="utf-8"?>
<p:tagLst xmlns:a="http://schemas.openxmlformats.org/drawingml/2006/main" xmlns:r="http://schemas.openxmlformats.org/officeDocument/2006/relationships" xmlns:p="http://schemas.openxmlformats.org/presentationml/2006/main">
  <p:tag name="NUM" val="1"/>
</p:tagLst>
</file>

<file path=ppt/tags/tag52.xml><?xml version="1.0" encoding="utf-8"?>
<p:tagLst xmlns:a="http://schemas.openxmlformats.org/drawingml/2006/main" xmlns:r="http://schemas.openxmlformats.org/officeDocument/2006/relationships" xmlns:p="http://schemas.openxmlformats.org/presentationml/2006/main">
  <p:tag name="NUM" val="2"/>
</p:tagLst>
</file>

<file path=ppt/tags/tag53.xml><?xml version="1.0" encoding="utf-8"?>
<p:tagLst xmlns:a="http://schemas.openxmlformats.org/drawingml/2006/main" xmlns:r="http://schemas.openxmlformats.org/officeDocument/2006/relationships" xmlns:p="http://schemas.openxmlformats.org/presentationml/2006/main">
  <p:tag name="NUM" val="3"/>
</p:tagLst>
</file>

<file path=ppt/tags/tag54.xml><?xml version="1.0" encoding="utf-8"?>
<p:tagLst xmlns:a="http://schemas.openxmlformats.org/drawingml/2006/main" xmlns:r="http://schemas.openxmlformats.org/officeDocument/2006/relationships" xmlns:p="http://schemas.openxmlformats.org/presentationml/2006/main">
  <p:tag name="NUM" val="1"/>
</p:tagLst>
</file>

<file path=ppt/tags/tag55.xml><?xml version="1.0" encoding="utf-8"?>
<p:tagLst xmlns:a="http://schemas.openxmlformats.org/drawingml/2006/main" xmlns:r="http://schemas.openxmlformats.org/officeDocument/2006/relationships" xmlns:p="http://schemas.openxmlformats.org/presentationml/2006/main">
  <p:tag name="NUM" val="2"/>
</p:tagLst>
</file>

<file path=ppt/tags/tag56.xml><?xml version="1.0" encoding="utf-8"?>
<p:tagLst xmlns:a="http://schemas.openxmlformats.org/drawingml/2006/main" xmlns:r="http://schemas.openxmlformats.org/officeDocument/2006/relationships" xmlns:p="http://schemas.openxmlformats.org/presentationml/2006/main">
  <p:tag name="NUM" val="1"/>
</p:tagLst>
</file>

<file path=ppt/tags/tag57.xml><?xml version="1.0" encoding="utf-8"?>
<p:tagLst xmlns:a="http://schemas.openxmlformats.org/drawingml/2006/main" xmlns:r="http://schemas.openxmlformats.org/officeDocument/2006/relationships" xmlns:p="http://schemas.openxmlformats.org/presentationml/2006/main">
  <p:tag name="NUM" val="2"/>
</p:tagLst>
</file>

<file path=ppt/tags/tag58.xml><?xml version="1.0" encoding="utf-8"?>
<p:tagLst xmlns:a="http://schemas.openxmlformats.org/drawingml/2006/main" xmlns:r="http://schemas.openxmlformats.org/officeDocument/2006/relationships" xmlns:p="http://schemas.openxmlformats.org/presentationml/2006/main">
  <p:tag name="NUM" val="1"/>
</p:tagLst>
</file>

<file path=ppt/tags/tag59.xml><?xml version="1.0" encoding="utf-8"?>
<p:tagLst xmlns:a="http://schemas.openxmlformats.org/drawingml/2006/main" xmlns:r="http://schemas.openxmlformats.org/officeDocument/2006/relationships" xmlns:p="http://schemas.openxmlformats.org/presentationml/2006/main">
  <p:tag name="NUM" val="2"/>
</p:tagLst>
</file>

<file path=ppt/tags/tag6.xml><?xml version="1.0" encoding="utf-8"?>
<p:tagLst xmlns:a="http://schemas.openxmlformats.org/drawingml/2006/main" xmlns:r="http://schemas.openxmlformats.org/officeDocument/2006/relationships" xmlns:p="http://schemas.openxmlformats.org/presentationml/2006/main">
  <p:tag name="NUM" val="6"/>
</p:tagLst>
</file>

<file path=ppt/tags/tag60.xml><?xml version="1.0" encoding="utf-8"?>
<p:tagLst xmlns:a="http://schemas.openxmlformats.org/drawingml/2006/main" xmlns:r="http://schemas.openxmlformats.org/officeDocument/2006/relationships" xmlns:p="http://schemas.openxmlformats.org/presentationml/2006/main">
  <p:tag name="NUM" val="1"/>
</p:tagLst>
</file>

<file path=ppt/tags/tag61.xml><?xml version="1.0" encoding="utf-8"?>
<p:tagLst xmlns:a="http://schemas.openxmlformats.org/drawingml/2006/main" xmlns:r="http://schemas.openxmlformats.org/officeDocument/2006/relationships" xmlns:p="http://schemas.openxmlformats.org/presentationml/2006/main">
  <p:tag name="NUM" val="1"/>
</p:tagLst>
</file>

<file path=ppt/tags/tag62.xml><?xml version="1.0" encoding="utf-8"?>
<p:tagLst xmlns:a="http://schemas.openxmlformats.org/drawingml/2006/main" xmlns:r="http://schemas.openxmlformats.org/officeDocument/2006/relationships" xmlns:p="http://schemas.openxmlformats.org/presentationml/2006/main">
  <p:tag name="NUM" val="2"/>
</p:tagLst>
</file>

<file path=ppt/tags/tag63.xml><?xml version="1.0" encoding="utf-8"?>
<p:tagLst xmlns:a="http://schemas.openxmlformats.org/drawingml/2006/main" xmlns:r="http://schemas.openxmlformats.org/officeDocument/2006/relationships" xmlns:p="http://schemas.openxmlformats.org/presentationml/2006/main">
  <p:tag name="NUM" val="1"/>
</p:tagLst>
</file>

<file path=ppt/tags/tag64.xml><?xml version="1.0" encoding="utf-8"?>
<p:tagLst xmlns:a="http://schemas.openxmlformats.org/drawingml/2006/main" xmlns:r="http://schemas.openxmlformats.org/officeDocument/2006/relationships" xmlns:p="http://schemas.openxmlformats.org/presentationml/2006/main">
  <p:tag name="NUM" val="2"/>
</p:tagLst>
</file>

<file path=ppt/tags/tag65.xml><?xml version="1.0" encoding="utf-8"?>
<p:tagLst xmlns:a="http://schemas.openxmlformats.org/drawingml/2006/main" xmlns:r="http://schemas.openxmlformats.org/officeDocument/2006/relationships" xmlns:p="http://schemas.openxmlformats.org/presentationml/2006/main">
  <p:tag name="NUM" val="3"/>
</p:tagLst>
</file>

<file path=ppt/tags/tag66.xml><?xml version="1.0" encoding="utf-8"?>
<p:tagLst xmlns:a="http://schemas.openxmlformats.org/drawingml/2006/main" xmlns:r="http://schemas.openxmlformats.org/officeDocument/2006/relationships" xmlns:p="http://schemas.openxmlformats.org/presentationml/2006/main">
  <p:tag name="NUM" val="1"/>
</p:tagLst>
</file>

<file path=ppt/tags/tag67.xml><?xml version="1.0" encoding="utf-8"?>
<p:tagLst xmlns:a="http://schemas.openxmlformats.org/drawingml/2006/main" xmlns:r="http://schemas.openxmlformats.org/officeDocument/2006/relationships" xmlns:p="http://schemas.openxmlformats.org/presentationml/2006/main">
  <p:tag name="NUM" val="2"/>
</p:tagLst>
</file>

<file path=ppt/tags/tag68.xml><?xml version="1.0" encoding="utf-8"?>
<p:tagLst xmlns:a="http://schemas.openxmlformats.org/drawingml/2006/main" xmlns:r="http://schemas.openxmlformats.org/officeDocument/2006/relationships" xmlns:p="http://schemas.openxmlformats.org/presentationml/2006/main">
  <p:tag name="NUM" val="1"/>
</p:tagLst>
</file>

<file path=ppt/tags/tag69.xml><?xml version="1.0" encoding="utf-8"?>
<p:tagLst xmlns:a="http://schemas.openxmlformats.org/drawingml/2006/main" xmlns:r="http://schemas.openxmlformats.org/officeDocument/2006/relationships" xmlns:p="http://schemas.openxmlformats.org/presentationml/2006/main">
  <p:tag name="NUM" val="2"/>
</p:tagLst>
</file>

<file path=ppt/tags/tag7.xml><?xml version="1.0" encoding="utf-8"?>
<p:tagLst xmlns:a="http://schemas.openxmlformats.org/drawingml/2006/main" xmlns:r="http://schemas.openxmlformats.org/officeDocument/2006/relationships" xmlns:p="http://schemas.openxmlformats.org/presentationml/2006/main">
  <p:tag name="NUM" val="1"/>
</p:tagLst>
</file>

<file path=ppt/tags/tag70.xml><?xml version="1.0" encoding="utf-8"?>
<p:tagLst xmlns:a="http://schemas.openxmlformats.org/drawingml/2006/main" xmlns:r="http://schemas.openxmlformats.org/officeDocument/2006/relationships" xmlns:p="http://schemas.openxmlformats.org/presentationml/2006/main">
  <p:tag name="NUM" val="1"/>
</p:tagLst>
</file>

<file path=ppt/tags/tag71.xml><?xml version="1.0" encoding="utf-8"?>
<p:tagLst xmlns:a="http://schemas.openxmlformats.org/drawingml/2006/main" xmlns:r="http://schemas.openxmlformats.org/officeDocument/2006/relationships" xmlns:p="http://schemas.openxmlformats.org/presentationml/2006/main">
  <p:tag name="NUM" val="2"/>
</p:tagLst>
</file>

<file path=ppt/tags/tag72.xml><?xml version="1.0" encoding="utf-8"?>
<p:tagLst xmlns:a="http://schemas.openxmlformats.org/drawingml/2006/main" xmlns:r="http://schemas.openxmlformats.org/officeDocument/2006/relationships" xmlns:p="http://schemas.openxmlformats.org/presentationml/2006/main">
  <p:tag name="NUM" val="1"/>
</p:tagLst>
</file>

<file path=ppt/tags/tag73.xml><?xml version="1.0" encoding="utf-8"?>
<p:tagLst xmlns:a="http://schemas.openxmlformats.org/drawingml/2006/main" xmlns:r="http://schemas.openxmlformats.org/officeDocument/2006/relationships" xmlns:p="http://schemas.openxmlformats.org/presentationml/2006/main">
  <p:tag name="NUM" val="2"/>
</p:tagLst>
</file>

<file path=ppt/tags/tag74.xml><?xml version="1.0" encoding="utf-8"?>
<p:tagLst xmlns:a="http://schemas.openxmlformats.org/drawingml/2006/main" xmlns:r="http://schemas.openxmlformats.org/officeDocument/2006/relationships" xmlns:p="http://schemas.openxmlformats.org/presentationml/2006/main">
  <p:tag name="NUM" val="1"/>
</p:tagLst>
</file>

<file path=ppt/tags/tag75.xml><?xml version="1.0" encoding="utf-8"?>
<p:tagLst xmlns:a="http://schemas.openxmlformats.org/drawingml/2006/main" xmlns:r="http://schemas.openxmlformats.org/officeDocument/2006/relationships" xmlns:p="http://schemas.openxmlformats.org/presentationml/2006/main">
  <p:tag name="NUM" val="2"/>
</p:tagLst>
</file>

<file path=ppt/tags/tag76.xml><?xml version="1.0" encoding="utf-8"?>
<p:tagLst xmlns:a="http://schemas.openxmlformats.org/drawingml/2006/main" xmlns:r="http://schemas.openxmlformats.org/officeDocument/2006/relationships" xmlns:p="http://schemas.openxmlformats.org/presentationml/2006/main">
  <p:tag name="NUM" val="1"/>
</p:tagLst>
</file>

<file path=ppt/tags/tag77.xml><?xml version="1.0" encoding="utf-8"?>
<p:tagLst xmlns:a="http://schemas.openxmlformats.org/drawingml/2006/main" xmlns:r="http://schemas.openxmlformats.org/officeDocument/2006/relationships" xmlns:p="http://schemas.openxmlformats.org/presentationml/2006/main">
  <p:tag name="NUM" val="2"/>
</p:tagLst>
</file>

<file path=ppt/tags/tag78.xml><?xml version="1.0" encoding="utf-8"?>
<p:tagLst xmlns:a="http://schemas.openxmlformats.org/drawingml/2006/main" xmlns:r="http://schemas.openxmlformats.org/officeDocument/2006/relationships" xmlns:p="http://schemas.openxmlformats.org/presentationml/2006/main">
  <p:tag name="NUM" val="1"/>
</p:tagLst>
</file>

<file path=ppt/tags/tag79.xml><?xml version="1.0" encoding="utf-8"?>
<p:tagLst xmlns:a="http://schemas.openxmlformats.org/drawingml/2006/main" xmlns:r="http://schemas.openxmlformats.org/officeDocument/2006/relationships" xmlns:p="http://schemas.openxmlformats.org/presentationml/2006/main">
  <p:tag name="NUM" val="2"/>
</p:tagLst>
</file>

<file path=ppt/tags/tag8.xml><?xml version="1.0" encoding="utf-8"?>
<p:tagLst xmlns:a="http://schemas.openxmlformats.org/drawingml/2006/main" xmlns:r="http://schemas.openxmlformats.org/officeDocument/2006/relationships" xmlns:p="http://schemas.openxmlformats.org/presentationml/2006/main">
  <p:tag name="NUM" val="2"/>
</p:tagLst>
</file>

<file path=ppt/tags/tag80.xml><?xml version="1.0" encoding="utf-8"?>
<p:tagLst xmlns:a="http://schemas.openxmlformats.org/drawingml/2006/main" xmlns:r="http://schemas.openxmlformats.org/officeDocument/2006/relationships" xmlns:p="http://schemas.openxmlformats.org/presentationml/2006/main">
  <p:tag name="NUM" val="1"/>
</p:tagLst>
</file>

<file path=ppt/tags/tag81.xml><?xml version="1.0" encoding="utf-8"?>
<p:tagLst xmlns:a="http://schemas.openxmlformats.org/drawingml/2006/main" xmlns:r="http://schemas.openxmlformats.org/officeDocument/2006/relationships" xmlns:p="http://schemas.openxmlformats.org/presentationml/2006/main">
  <p:tag name="NUM" val="2"/>
</p:tagLst>
</file>

<file path=ppt/tags/tag82.xml><?xml version="1.0" encoding="utf-8"?>
<p:tagLst xmlns:a="http://schemas.openxmlformats.org/drawingml/2006/main" xmlns:r="http://schemas.openxmlformats.org/officeDocument/2006/relationships" xmlns:p="http://schemas.openxmlformats.org/presentationml/2006/main">
  <p:tag name="NUM" val="3"/>
</p:tagLst>
</file>

<file path=ppt/tags/tag83.xml><?xml version="1.0" encoding="utf-8"?>
<p:tagLst xmlns:a="http://schemas.openxmlformats.org/drawingml/2006/main" xmlns:r="http://schemas.openxmlformats.org/officeDocument/2006/relationships" xmlns:p="http://schemas.openxmlformats.org/presentationml/2006/main">
  <p:tag name="NUM" val="1"/>
</p:tagLst>
</file>

<file path=ppt/tags/tag84.xml><?xml version="1.0" encoding="utf-8"?>
<p:tagLst xmlns:a="http://schemas.openxmlformats.org/drawingml/2006/main" xmlns:r="http://schemas.openxmlformats.org/officeDocument/2006/relationships" xmlns:p="http://schemas.openxmlformats.org/presentationml/2006/main">
  <p:tag name="NUM" val="2"/>
</p:tagLst>
</file>

<file path=ppt/tags/tag85.xml><?xml version="1.0" encoding="utf-8"?>
<p:tagLst xmlns:a="http://schemas.openxmlformats.org/drawingml/2006/main" xmlns:r="http://schemas.openxmlformats.org/officeDocument/2006/relationships" xmlns:p="http://schemas.openxmlformats.org/presentationml/2006/main">
  <p:tag name="NUM" val="3"/>
</p:tagLst>
</file>

<file path=ppt/tags/tag86.xml><?xml version="1.0" encoding="utf-8"?>
<p:tagLst xmlns:a="http://schemas.openxmlformats.org/drawingml/2006/main" xmlns:r="http://schemas.openxmlformats.org/officeDocument/2006/relationships" xmlns:p="http://schemas.openxmlformats.org/presentationml/2006/main">
  <p:tag name="NUM" val="4"/>
</p:tagLst>
</file>

<file path=ppt/tags/tag87.xml><?xml version="1.0" encoding="utf-8"?>
<p:tagLst xmlns:a="http://schemas.openxmlformats.org/drawingml/2006/main" xmlns:r="http://schemas.openxmlformats.org/officeDocument/2006/relationships" xmlns:p="http://schemas.openxmlformats.org/presentationml/2006/main">
  <p:tag name="NUM" val="5"/>
</p:tagLst>
</file>

<file path=ppt/tags/tag88.xml><?xml version="1.0" encoding="utf-8"?>
<p:tagLst xmlns:a="http://schemas.openxmlformats.org/drawingml/2006/main" xmlns:r="http://schemas.openxmlformats.org/officeDocument/2006/relationships" xmlns:p="http://schemas.openxmlformats.org/presentationml/2006/main">
  <p:tag name="NUM" val="6"/>
</p:tagLst>
</file>

<file path=ppt/tags/tag89.xml><?xml version="1.0" encoding="utf-8"?>
<p:tagLst xmlns:a="http://schemas.openxmlformats.org/drawingml/2006/main" xmlns:r="http://schemas.openxmlformats.org/officeDocument/2006/relationships" xmlns:p="http://schemas.openxmlformats.org/presentationml/2006/main">
  <p:tag name="NUM" val="7"/>
</p:tagLst>
</file>

<file path=ppt/tags/tag9.xml><?xml version="1.0" encoding="utf-8"?>
<p:tagLst xmlns:a="http://schemas.openxmlformats.org/drawingml/2006/main" xmlns:r="http://schemas.openxmlformats.org/officeDocument/2006/relationships" xmlns:p="http://schemas.openxmlformats.org/presentationml/2006/main">
  <p:tag name="NUM" val="1"/>
</p:tagLst>
</file>

<file path=ppt/tags/tag90.xml><?xml version="1.0" encoding="utf-8"?>
<p:tagLst xmlns:a="http://schemas.openxmlformats.org/drawingml/2006/main" xmlns:r="http://schemas.openxmlformats.org/officeDocument/2006/relationships" xmlns:p="http://schemas.openxmlformats.org/presentationml/2006/main">
  <p:tag name="NUM" val="8"/>
</p:tagLst>
</file>

<file path=ppt/tags/tag91.xml><?xml version="1.0" encoding="utf-8"?>
<p:tagLst xmlns:a="http://schemas.openxmlformats.org/drawingml/2006/main" xmlns:r="http://schemas.openxmlformats.org/officeDocument/2006/relationships" xmlns:p="http://schemas.openxmlformats.org/presentationml/2006/main">
  <p:tag name="NUM" val="9"/>
</p:tagLst>
</file>

<file path=ppt/tags/tag92.xml><?xml version="1.0" encoding="utf-8"?>
<p:tagLst xmlns:a="http://schemas.openxmlformats.org/drawingml/2006/main" xmlns:r="http://schemas.openxmlformats.org/officeDocument/2006/relationships" xmlns:p="http://schemas.openxmlformats.org/presentationml/2006/main">
  <p:tag name="NUM" val="1"/>
</p:tagLst>
</file>

<file path=ppt/tags/tag93.xml><?xml version="1.0" encoding="utf-8"?>
<p:tagLst xmlns:a="http://schemas.openxmlformats.org/drawingml/2006/main" xmlns:r="http://schemas.openxmlformats.org/officeDocument/2006/relationships" xmlns:p="http://schemas.openxmlformats.org/presentationml/2006/main">
  <p:tag name="NUM" val="2"/>
</p:tagLst>
</file>

<file path=ppt/tags/tag94.xml><?xml version="1.0" encoding="utf-8"?>
<p:tagLst xmlns:a="http://schemas.openxmlformats.org/drawingml/2006/main" xmlns:r="http://schemas.openxmlformats.org/officeDocument/2006/relationships" xmlns:p="http://schemas.openxmlformats.org/presentationml/2006/main">
  <p:tag name="NUM" val="3"/>
</p:tagLst>
</file>

<file path=ppt/tags/tag95.xml><?xml version="1.0" encoding="utf-8"?>
<p:tagLst xmlns:a="http://schemas.openxmlformats.org/drawingml/2006/main" xmlns:r="http://schemas.openxmlformats.org/officeDocument/2006/relationships" xmlns:p="http://schemas.openxmlformats.org/presentationml/2006/main">
  <p:tag name="NUM" val="1"/>
</p:tagLst>
</file>

<file path=ppt/tags/tag96.xml><?xml version="1.0" encoding="utf-8"?>
<p:tagLst xmlns:a="http://schemas.openxmlformats.org/drawingml/2006/main" xmlns:r="http://schemas.openxmlformats.org/officeDocument/2006/relationships" xmlns:p="http://schemas.openxmlformats.org/presentationml/2006/main">
  <p:tag name="NUM" val="2"/>
</p:tagLst>
</file>

<file path=ppt/tags/tag97.xml><?xml version="1.0" encoding="utf-8"?>
<p:tagLst xmlns:a="http://schemas.openxmlformats.org/drawingml/2006/main" xmlns:r="http://schemas.openxmlformats.org/officeDocument/2006/relationships" xmlns:p="http://schemas.openxmlformats.org/presentationml/2006/main">
  <p:tag name="NUM" val="1"/>
</p:tagLst>
</file>

<file path=ppt/tags/tag98.xml><?xml version="1.0" encoding="utf-8"?>
<p:tagLst xmlns:a="http://schemas.openxmlformats.org/drawingml/2006/main" xmlns:r="http://schemas.openxmlformats.org/officeDocument/2006/relationships" xmlns:p="http://schemas.openxmlformats.org/presentationml/2006/main">
  <p:tag name="NUM" val="2"/>
</p:tagLst>
</file>

<file path=ppt/tags/tag99.xml><?xml version="1.0" encoding="utf-8"?>
<p:tagLst xmlns:a="http://schemas.openxmlformats.org/drawingml/2006/main" xmlns:r="http://schemas.openxmlformats.org/officeDocument/2006/relationships" xmlns:p="http://schemas.openxmlformats.org/presentationml/2006/main">
  <p:tag name="NUM" val="1"/>
</p:tagLst>
</file>

<file path=ppt/theme/theme1.xml><?xml version="1.0" encoding="utf-8"?>
<a:theme xmlns:a="http://schemas.openxmlformats.org/drawingml/2006/main" name="Dividend">
  <a:themeElements>
    <a:clrScheme name="Custom 4">
      <a:dk1>
        <a:srgbClr val="000000"/>
      </a:dk1>
      <a:lt1>
        <a:srgbClr val="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D55816"/>
      </a:hlink>
      <a:folHlink>
        <a:srgbClr val="B26B02"/>
      </a:folHlink>
    </a:clrScheme>
    <a:fontScheme name="Dividend">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4771</TotalTime>
  <Words>7785</Words>
  <Application>Microsoft Macintosh PowerPoint</Application>
  <PresentationFormat>Widescreen</PresentationFormat>
  <Paragraphs>709</Paragraphs>
  <Slides>104</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104</vt:i4>
      </vt:variant>
    </vt:vector>
  </HeadingPairs>
  <TitlesOfParts>
    <vt:vector size="117" baseType="lpstr">
      <vt:lpstr>Arial</vt:lpstr>
      <vt:lpstr>Calibri</vt:lpstr>
      <vt:lpstr>Cambria Math</vt:lpstr>
      <vt:lpstr>Courant</vt:lpstr>
      <vt:lpstr>Courier New</vt:lpstr>
      <vt:lpstr>Dagny OT</vt:lpstr>
      <vt:lpstr>Gill Sans MT</vt:lpstr>
      <vt:lpstr>Helvetica Light</vt:lpstr>
      <vt:lpstr>Helvetica Light Oblique</vt:lpstr>
      <vt:lpstr>Tw Cen MT</vt:lpstr>
      <vt:lpstr>Wingdings</vt:lpstr>
      <vt:lpstr>Wingdings 2</vt:lpstr>
      <vt:lpstr>Dividend</vt:lpstr>
      <vt:lpstr>COLLECTE DES DONNÉES</vt:lpstr>
      <vt:lpstr>APERÇU</vt:lpstr>
      <vt:lpstr>THÉORIE DE L’ÉCHANTILLONNAGE ET PLAN D’ÉTUDE</vt:lpstr>
      <vt:lpstr>L’objectif d’un plan d’étude et d’échantillonnage efficace</vt:lpstr>
      <vt:lpstr>PowerPoint Presentation</vt:lpstr>
      <vt:lpstr>ÉCHANTILLONNAGE NON PROBABILISTE ET « PÊCHE » AUX TENDANCES</vt:lpstr>
      <vt:lpstr>ÉTUDES ET ENQUÊTES</vt:lpstr>
      <vt:lpstr>MODÈLES D’ÉCHANTILLONNAGE</vt:lpstr>
      <vt:lpstr>PowerPoint Presentation</vt:lpstr>
      <vt:lpstr>BASES D’ENQUÊTE</vt:lpstr>
      <vt:lpstr>ERREUR D’ENQUÊTE</vt:lpstr>
      <vt:lpstr>ERREUR NON attribuable À L’ÉCHANTILLONNAGE</vt:lpstr>
      <vt:lpstr>ÉCHANTILLONNAGE NON PROBABILISTE</vt:lpstr>
      <vt:lpstr>ÉCHANTILLONNAGE PROBABILISTE</vt:lpstr>
      <vt:lpstr>INTERVALLES DE CONFIANCE</vt:lpstr>
      <vt:lpstr>PLAN D’ÉCHANTILLONNAGE</vt:lpstr>
      <vt:lpstr>PLAN D’ÉCHANTILLONNAGE – L’UNIVERS DU DISCOURS</vt:lpstr>
      <vt:lpstr>PLAN D’ÉCHANTILLONNAGE – L’UNIVERS DU DISCOURS</vt:lpstr>
      <vt:lpstr>ÉCHANTILLONNAGE ALÉATOIRE SIMPLE (EAS)</vt:lpstr>
      <vt:lpstr>ESTIMATEURS DE L’EAS</vt:lpstr>
      <vt:lpstr>ÉCHANTILLONNAGE ALÉATOIRE STRATIFIÉ</vt:lpstr>
      <vt:lpstr>ESTIMATEURS DE L’ÉCHANTILLONNAGE ALÉATOIRE STRATIFIÉ</vt:lpstr>
      <vt:lpstr>EXERCICES</vt:lpstr>
      <vt:lpstr>EXERCICES</vt:lpstr>
      <vt:lpstr>PowerPoint Presentation</vt:lpstr>
      <vt:lpstr>FACTEURS DÉCISIFS</vt:lpstr>
      <vt:lpstr>ÉTAPES DE L’ÉTUDE OU DE L’ENQUÊTE</vt:lpstr>
      <vt:lpstr>BASES D’ENQUÊTE</vt:lpstr>
      <vt:lpstr>MODES DE COLLECTE DES DONNÉES</vt:lpstr>
      <vt:lpstr>MÉTHODES D’ÉCHANTILLONNAGE NON PROBABILISTE</vt:lpstr>
      <vt:lpstr>MÉTHODES D’ÉCHANTILLONNAGE NON PROBABILISTE</vt:lpstr>
      <vt:lpstr>CONCEPTS MATHÉMATIQUES DE BASE</vt:lpstr>
      <vt:lpstr>CONCEPTS MATHÉMATIQUES DE BASE</vt:lpstr>
      <vt:lpstr>CONCEPTS MATHÉMATIQUES DE BASE</vt:lpstr>
      <vt:lpstr>PLANS D’ÉCHANTILLONNAGE PROBABILISTE</vt:lpstr>
      <vt:lpstr>AUTRES EXEMPLES DE PLANS D’ÉCHANTILLONNAGE</vt:lpstr>
      <vt:lpstr>API ET MOISSONNAGE DU WEB</vt:lpstr>
      <vt:lpstr>World Wide Web </vt:lpstr>
      <vt:lpstr>Exemple de MOISSONNAGE du Web – Nouveau téléphone</vt:lpstr>
      <vt:lpstr>Qualité des données du Web – Nouveau téléphone</vt:lpstr>
      <vt:lpstr>Problèmes potentiels – Nouveau téléphone</vt:lpstr>
      <vt:lpstr>Le moissonnage du Web est-il légal?</vt:lpstr>
      <vt:lpstr>Actions en justice – Moissonnage du Web </vt:lpstr>
      <vt:lpstr>Coopération amicale avec les API</vt:lpstr>
      <vt:lpstr>PowerPoint Presentation</vt:lpstr>
      <vt:lpstr>Pourquoi procède-t-on à la collecte automatisée des données?</vt:lpstr>
      <vt:lpstr>Pourquoi procÉDER à la collecte automatisée des données?</vt:lpstr>
      <vt:lpstr>Liste de vérification applicable à la collecte automatisée</vt:lpstr>
      <vt:lpstr>Liste de vérification applicable à la collecte automatisée</vt:lpstr>
      <vt:lpstr>World Wide Web </vt:lpstr>
      <vt:lpstr>Logiciel libre</vt:lpstr>
      <vt:lpstr>Nettoyage et traitement des données</vt:lpstr>
      <vt:lpstr>Nettoyage et traitement des données</vt:lpstr>
      <vt:lpstr>Questions au sujet de la qualité des données</vt:lpstr>
      <vt:lpstr>Qualité des données</vt:lpstr>
      <vt:lpstr>Qualité des données et objectif de l’utilisateur </vt:lpstr>
      <vt:lpstr>Sources de données (compromis)</vt:lpstr>
      <vt:lpstr>Processus de collecte des données (5 étapes)</vt:lpstr>
      <vt:lpstr>Processus de collecte des données (5 étapes)</vt:lpstr>
      <vt:lpstr>Processus de collecte des données (5 étapes)</vt:lpstr>
      <vt:lpstr>Le moissonnage du Web est-il légal?</vt:lpstr>
      <vt:lpstr>Actions en justice – Moissonnage du Web </vt:lpstr>
      <vt:lpstr>Actions en justice – Moissonnage du Web</vt:lpstr>
      <vt:lpstr>Actions en justice – Moissonnage du Web</vt:lpstr>
      <vt:lpstr>Leçons apprises</vt:lpstr>
      <vt:lpstr>PowerPoint Presentation</vt:lpstr>
      <vt:lpstr>Communiquer avec les fournisseurs de données</vt:lpstr>
      <vt:lpstr>Ce qu’il faut et ce qu’il ne faut pas faire en matière de MOISSONNAGE</vt:lpstr>
      <vt:lpstr>Ce qu’il faut et ce qu’il ne faut pas faire en matière de MOISSONNAGE</vt:lpstr>
      <vt:lpstr>Outils de développement</vt:lpstr>
      <vt:lpstr>Outils de développement</vt:lpstr>
      <vt:lpstr>PowerPoint Presentation</vt:lpstr>
      <vt:lpstr>PowerPoint Presentation</vt:lpstr>
      <vt:lpstr>XPath</vt:lpstr>
      <vt:lpstr>PowerPoint Presentation</vt:lpstr>
      <vt:lpstr>PowerPoint Presentation</vt:lpstr>
      <vt:lpstr>PowerPoint Presentation</vt:lpstr>
      <vt:lpstr>XPath – Structure de base</vt:lpstr>
      <vt:lpstr>XPath – Relations des nœuds</vt:lpstr>
      <vt:lpstr>PowerPoint Presentation</vt:lpstr>
      <vt:lpstr>XPath – Prédicats</vt:lpstr>
      <vt:lpstr>PowerPoint Presentation</vt:lpstr>
      <vt:lpstr>Communiqués de presse du gouvernement du Royaume-Uni – Contexte</vt:lpstr>
      <vt:lpstr>PowerPoint Presentation</vt:lpstr>
      <vt:lpstr>PowerPoint Presentation</vt:lpstr>
      <vt:lpstr>Expressions régulières</vt:lpstr>
      <vt:lpstr>Expressions régulières</vt:lpstr>
      <vt:lpstr>Beautiful Soup</vt:lpstr>
      <vt:lpstr>Beautiful Soup</vt:lpstr>
      <vt:lpstr>Beautiful Soup</vt:lpstr>
      <vt:lpstr>PowerPoint Presentation</vt:lpstr>
      <vt:lpstr>PowerPoint Presentation</vt:lpstr>
      <vt:lpstr>PowerPoint Presentation</vt:lpstr>
      <vt:lpstr>PowerPoint Presentation</vt:lpstr>
      <vt:lpstr>Selenium</vt:lpstr>
      <vt:lpstr>Selenium</vt:lpstr>
      <vt:lpstr>Simulation d’un navigateur Web</vt:lpstr>
      <vt:lpstr>Utilisation des API</vt:lpstr>
      <vt:lpstr>Utilisation des API</vt:lpstr>
      <vt:lpstr>API de YouTube – Khan Academy</vt:lpstr>
      <vt:lpstr>PowerPoint Presentation</vt:lpstr>
      <vt:lpstr>RÉFÉRENCES</vt:lpstr>
      <vt:lpstr>Références</vt:lpstr>
      <vt:lpstr>Références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universals</dc:title>
  <dc:creator>pboily</dc:creator>
  <cp:lastModifiedBy>Patrick Boily</cp:lastModifiedBy>
  <cp:revision>163</cp:revision>
  <dcterms:created xsi:type="dcterms:W3CDTF">2018-12-12T19:39:04Z</dcterms:created>
  <dcterms:modified xsi:type="dcterms:W3CDTF">2020-04-28T16:06:26Z</dcterms:modified>
</cp:coreProperties>
</file>

<file path=docProps/thumbnail.jpeg>
</file>